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56" r:id="rId2"/>
    <p:sldId id="271" r:id="rId3"/>
    <p:sldId id="260" r:id="rId4"/>
    <p:sldId id="267" r:id="rId5"/>
    <p:sldId id="268" r:id="rId6"/>
    <p:sldId id="261" r:id="rId7"/>
    <p:sldId id="272" r:id="rId8"/>
    <p:sldId id="259" r:id="rId9"/>
    <p:sldId id="273" r:id="rId10"/>
    <p:sldId id="262" r:id="rId11"/>
    <p:sldId id="269" r:id="rId12"/>
    <p:sldId id="258" r:id="rId13"/>
    <p:sldId id="257" r:id="rId14"/>
    <p:sldId id="263" r:id="rId15"/>
    <p:sldId id="264" r:id="rId16"/>
    <p:sldId id="279" r:id="rId17"/>
    <p:sldId id="265" r:id="rId18"/>
    <p:sldId id="282" r:id="rId19"/>
    <p:sldId id="283" r:id="rId20"/>
    <p:sldId id="274" r:id="rId21"/>
    <p:sldId id="270"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4790" autoAdjust="0"/>
  </p:normalViewPr>
  <p:slideViewPr>
    <p:cSldViewPr snapToGrid="0">
      <p:cViewPr varScale="1">
        <p:scale>
          <a:sx n="90" d="100"/>
          <a:sy n="90" d="100"/>
        </p:scale>
        <p:origin x="422" y="-91"/>
      </p:cViewPr>
      <p:guideLst/>
    </p:cSldViewPr>
  </p:slideViewPr>
  <p:notesTextViewPr>
    <p:cViewPr>
      <p:scale>
        <a:sx n="1" d="1"/>
        <a:sy n="1" d="1"/>
      </p:scale>
      <p:origin x="0" y="0"/>
    </p:cViewPr>
  </p:notesTextViewPr>
  <p:notesViewPr>
    <p:cSldViewPr snapToGrid="0">
      <p:cViewPr varScale="1">
        <p:scale>
          <a:sx n="60" d="100"/>
          <a:sy n="60" d="100"/>
        </p:scale>
        <p:origin x="250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75118-41D8-4F08-9377-D88E465F04E5}" type="datetimeFigureOut">
              <a:rPr lang="en-US" smtClean="0"/>
              <a:t>11/20/2023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1DB708-EEC8-4CE7-9DD9-BC147A558D1C}" type="slidenum">
              <a:rPr lang="en-US" smtClean="0"/>
              <a:t>‹#›</a:t>
            </a:fld>
            <a:endParaRPr lang="en-US"/>
          </a:p>
        </p:txBody>
      </p:sp>
    </p:spTree>
    <p:extLst>
      <p:ext uri="{BB962C8B-B14F-4D97-AF65-F5344CB8AC3E}">
        <p14:creationId xmlns:p14="http://schemas.microsoft.com/office/powerpoint/2010/main" val="2551419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Learn more</a:t>
            </a:r>
          </a:p>
          <a:p>
            <a:pPr marL="228600" indent="-228600">
              <a:buAutoNum type="arabicPeriod"/>
            </a:pPr>
            <a:r>
              <a:rPr lang="en-US" dirty="0"/>
              <a:t>Learn more about legacy of racism (blacks couldn’t buy houses when they were cheap)</a:t>
            </a:r>
          </a:p>
          <a:p>
            <a:pPr marL="228600" indent="-228600">
              <a:buAutoNum type="arabicPeriod"/>
            </a:pPr>
            <a:r>
              <a:rPr lang="en-US" dirty="0"/>
              <a:t>No father in the home; the Bible repeatedly talks of the disparity of a fatherless child brought up by a widow. How much more when the mother became pregnant by a “father” who never intended to take any responsibility for the household?</a:t>
            </a:r>
          </a:p>
          <a:p>
            <a:pPr marL="228600" indent="-228600">
              <a:buAutoNum type="arabicPeriod"/>
            </a:pPr>
            <a:r>
              <a:rPr lang="en-US" dirty="0"/>
              <a:t>4. Very selective in the narratives they pick. What about Clarence Thomas? Mark Robinson? Poor whites who are still considered </a:t>
            </a:r>
            <a:r>
              <a:rPr lang="en-US"/>
              <a:t>the “</a:t>
            </a:r>
            <a:endParaRPr lang="en-US" dirty="0"/>
          </a:p>
        </p:txBody>
      </p:sp>
      <p:sp>
        <p:nvSpPr>
          <p:cNvPr id="4" name="Slide Number Placeholder 3"/>
          <p:cNvSpPr>
            <a:spLocks noGrp="1"/>
          </p:cNvSpPr>
          <p:nvPr>
            <p:ph type="sldNum" sz="quarter" idx="5"/>
          </p:nvPr>
        </p:nvSpPr>
        <p:spPr/>
        <p:txBody>
          <a:bodyPr/>
          <a:lstStyle/>
          <a:p>
            <a:fld id="{891DB708-EEC8-4CE7-9DD9-BC147A558D1C}" type="slidenum">
              <a:rPr lang="en-US" smtClean="0"/>
              <a:t>6</a:t>
            </a:fld>
            <a:endParaRPr lang="en-US"/>
          </a:p>
        </p:txBody>
      </p:sp>
    </p:spTree>
    <p:extLst>
      <p:ext uri="{BB962C8B-B14F-4D97-AF65-F5344CB8AC3E}">
        <p14:creationId xmlns:p14="http://schemas.microsoft.com/office/powerpoint/2010/main" val="1979993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1DB708-EEC8-4CE7-9DD9-BC147A558D1C}" type="slidenum">
              <a:rPr lang="en-US" smtClean="0"/>
              <a:t>7</a:t>
            </a:fld>
            <a:endParaRPr lang="en-US"/>
          </a:p>
        </p:txBody>
      </p:sp>
    </p:spTree>
    <p:extLst>
      <p:ext uri="{BB962C8B-B14F-4D97-AF65-F5344CB8AC3E}">
        <p14:creationId xmlns:p14="http://schemas.microsoft.com/office/powerpoint/2010/main" val="1489939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1DB708-EEC8-4CE7-9DD9-BC147A558D1C}" type="slidenum">
              <a:rPr lang="en-US" smtClean="0"/>
              <a:t>8</a:t>
            </a:fld>
            <a:endParaRPr lang="en-US"/>
          </a:p>
        </p:txBody>
      </p:sp>
    </p:spTree>
    <p:extLst>
      <p:ext uri="{BB962C8B-B14F-4D97-AF65-F5344CB8AC3E}">
        <p14:creationId xmlns:p14="http://schemas.microsoft.com/office/powerpoint/2010/main" val="840201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51BB6-A1D1-457E-BC17-F0A91A9E4D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5C03CC-A6AC-4CF4-AFD5-790197CD92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A49E2C-091C-4EA5-8509-99E97D295A96}"/>
              </a:ext>
            </a:extLst>
          </p:cNvPr>
          <p:cNvSpPr>
            <a:spLocks noGrp="1"/>
          </p:cNvSpPr>
          <p:nvPr>
            <p:ph type="dt" sz="half" idx="10"/>
          </p:nvPr>
        </p:nvSpPr>
        <p:spPr/>
        <p:txBody>
          <a:bodyPr/>
          <a:lstStyle/>
          <a:p>
            <a:fld id="{8977618F-BA95-47F8-B941-9617578C70EB}" type="datetime1">
              <a:rPr lang="en-US" smtClean="0"/>
              <a:t>11/20/2023</a:t>
            </a:fld>
            <a:endParaRPr lang="en-US"/>
          </a:p>
        </p:txBody>
      </p:sp>
      <p:sp>
        <p:nvSpPr>
          <p:cNvPr id="5" name="Footer Placeholder 4">
            <a:extLst>
              <a:ext uri="{FF2B5EF4-FFF2-40B4-BE49-F238E27FC236}">
                <a16:creationId xmlns:a16="http://schemas.microsoft.com/office/drawing/2014/main" id="{D487C2F9-98BF-42F3-87A5-33A1E5057AA4}"/>
              </a:ext>
            </a:extLst>
          </p:cNvPr>
          <p:cNvSpPr>
            <a:spLocks noGrp="1"/>
          </p:cNvSpPr>
          <p:nvPr>
            <p:ph type="ftr" sz="quarter" idx="11"/>
          </p:nvPr>
        </p:nvSpPr>
        <p:spPr/>
        <p:txBody>
          <a:bodyPr/>
          <a:lstStyle/>
          <a:p>
            <a:r>
              <a:rPr lang="en-US"/>
              <a:t>Send any questions and comments to work@thetaylorhome.org</a:t>
            </a:r>
          </a:p>
        </p:txBody>
      </p:sp>
      <p:sp>
        <p:nvSpPr>
          <p:cNvPr id="6" name="Slide Number Placeholder 5">
            <a:extLst>
              <a:ext uri="{FF2B5EF4-FFF2-40B4-BE49-F238E27FC236}">
                <a16:creationId xmlns:a16="http://schemas.microsoft.com/office/drawing/2014/main" id="{17BA5C16-2FD9-4732-8336-72A004ED94C5}"/>
              </a:ext>
            </a:extLst>
          </p:cNvPr>
          <p:cNvSpPr>
            <a:spLocks noGrp="1"/>
          </p:cNvSpPr>
          <p:nvPr>
            <p:ph type="sldNum" sz="quarter" idx="12"/>
          </p:nvPr>
        </p:nvSpPr>
        <p:spPr/>
        <p:txBody>
          <a:bodyPr/>
          <a:lstStyle/>
          <a:p>
            <a:fld id="{350166F7-4EA6-45F7-A8A2-14E0FB4807F5}" type="slidenum">
              <a:rPr lang="en-US" smtClean="0"/>
              <a:t>‹#›</a:t>
            </a:fld>
            <a:endParaRPr lang="en-US"/>
          </a:p>
        </p:txBody>
      </p:sp>
    </p:spTree>
    <p:extLst>
      <p:ext uri="{BB962C8B-B14F-4D97-AF65-F5344CB8AC3E}">
        <p14:creationId xmlns:p14="http://schemas.microsoft.com/office/powerpoint/2010/main" val="1788924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25AEA-9598-4610-9CD5-00FD685ED0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64DD9E-DA2E-4C13-87F6-C6DC172925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93D704-0DAB-42A1-AFF6-5D5A0F1C4CC5}"/>
              </a:ext>
            </a:extLst>
          </p:cNvPr>
          <p:cNvSpPr>
            <a:spLocks noGrp="1"/>
          </p:cNvSpPr>
          <p:nvPr>
            <p:ph type="dt" sz="half" idx="10"/>
          </p:nvPr>
        </p:nvSpPr>
        <p:spPr/>
        <p:txBody>
          <a:bodyPr/>
          <a:lstStyle/>
          <a:p>
            <a:fld id="{3205F350-EE49-41D4-B703-7977111BC3F4}" type="datetime1">
              <a:rPr lang="en-US" smtClean="0"/>
              <a:t>11/20/2023</a:t>
            </a:fld>
            <a:endParaRPr lang="en-US"/>
          </a:p>
        </p:txBody>
      </p:sp>
      <p:sp>
        <p:nvSpPr>
          <p:cNvPr id="5" name="Footer Placeholder 4">
            <a:extLst>
              <a:ext uri="{FF2B5EF4-FFF2-40B4-BE49-F238E27FC236}">
                <a16:creationId xmlns:a16="http://schemas.microsoft.com/office/drawing/2014/main" id="{7BA3A1A3-A5CC-4AF6-9FF2-BCBA050CA377}"/>
              </a:ext>
            </a:extLst>
          </p:cNvPr>
          <p:cNvSpPr>
            <a:spLocks noGrp="1"/>
          </p:cNvSpPr>
          <p:nvPr>
            <p:ph type="ftr" sz="quarter" idx="11"/>
          </p:nvPr>
        </p:nvSpPr>
        <p:spPr/>
        <p:txBody>
          <a:bodyPr/>
          <a:lstStyle/>
          <a:p>
            <a:r>
              <a:rPr lang="en-US"/>
              <a:t>Send any questions and comments to work@thetaylorhome.org</a:t>
            </a:r>
          </a:p>
        </p:txBody>
      </p:sp>
      <p:sp>
        <p:nvSpPr>
          <p:cNvPr id="6" name="Slide Number Placeholder 5">
            <a:extLst>
              <a:ext uri="{FF2B5EF4-FFF2-40B4-BE49-F238E27FC236}">
                <a16:creationId xmlns:a16="http://schemas.microsoft.com/office/drawing/2014/main" id="{7695A5D6-492D-4A80-910D-DEA7A3D183C1}"/>
              </a:ext>
            </a:extLst>
          </p:cNvPr>
          <p:cNvSpPr>
            <a:spLocks noGrp="1"/>
          </p:cNvSpPr>
          <p:nvPr>
            <p:ph type="sldNum" sz="quarter" idx="12"/>
          </p:nvPr>
        </p:nvSpPr>
        <p:spPr/>
        <p:txBody>
          <a:bodyPr/>
          <a:lstStyle/>
          <a:p>
            <a:fld id="{350166F7-4EA6-45F7-A8A2-14E0FB4807F5}" type="slidenum">
              <a:rPr lang="en-US" smtClean="0"/>
              <a:t>‹#›</a:t>
            </a:fld>
            <a:endParaRPr lang="en-US"/>
          </a:p>
        </p:txBody>
      </p:sp>
    </p:spTree>
    <p:extLst>
      <p:ext uri="{BB962C8B-B14F-4D97-AF65-F5344CB8AC3E}">
        <p14:creationId xmlns:p14="http://schemas.microsoft.com/office/powerpoint/2010/main" val="2020095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2B1171-3DC5-45B0-8487-90E8684DC0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B4A51B-3E9A-4E14-B502-01FF45EAC0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76D4D-477F-4873-A7D0-4807560EA2C7}"/>
              </a:ext>
            </a:extLst>
          </p:cNvPr>
          <p:cNvSpPr>
            <a:spLocks noGrp="1"/>
          </p:cNvSpPr>
          <p:nvPr>
            <p:ph type="dt" sz="half" idx="10"/>
          </p:nvPr>
        </p:nvSpPr>
        <p:spPr/>
        <p:txBody>
          <a:bodyPr/>
          <a:lstStyle/>
          <a:p>
            <a:fld id="{F2D58067-4769-4BE4-9A7F-A8E62BBC8F5C}" type="datetime1">
              <a:rPr lang="en-US" smtClean="0"/>
              <a:t>11/20/2023</a:t>
            </a:fld>
            <a:endParaRPr lang="en-US"/>
          </a:p>
        </p:txBody>
      </p:sp>
      <p:sp>
        <p:nvSpPr>
          <p:cNvPr id="5" name="Footer Placeholder 4">
            <a:extLst>
              <a:ext uri="{FF2B5EF4-FFF2-40B4-BE49-F238E27FC236}">
                <a16:creationId xmlns:a16="http://schemas.microsoft.com/office/drawing/2014/main" id="{CF00D4B7-2A33-4F09-BC87-EC262A8D0989}"/>
              </a:ext>
            </a:extLst>
          </p:cNvPr>
          <p:cNvSpPr>
            <a:spLocks noGrp="1"/>
          </p:cNvSpPr>
          <p:nvPr>
            <p:ph type="ftr" sz="quarter" idx="11"/>
          </p:nvPr>
        </p:nvSpPr>
        <p:spPr/>
        <p:txBody>
          <a:bodyPr/>
          <a:lstStyle/>
          <a:p>
            <a:r>
              <a:rPr lang="en-US"/>
              <a:t>Send any questions and comments to work@thetaylorhome.org</a:t>
            </a:r>
          </a:p>
        </p:txBody>
      </p:sp>
      <p:sp>
        <p:nvSpPr>
          <p:cNvPr id="6" name="Slide Number Placeholder 5">
            <a:extLst>
              <a:ext uri="{FF2B5EF4-FFF2-40B4-BE49-F238E27FC236}">
                <a16:creationId xmlns:a16="http://schemas.microsoft.com/office/drawing/2014/main" id="{E6DCE9FC-D58A-49AF-9D7E-525036AF3B8F}"/>
              </a:ext>
            </a:extLst>
          </p:cNvPr>
          <p:cNvSpPr>
            <a:spLocks noGrp="1"/>
          </p:cNvSpPr>
          <p:nvPr>
            <p:ph type="sldNum" sz="quarter" idx="12"/>
          </p:nvPr>
        </p:nvSpPr>
        <p:spPr/>
        <p:txBody>
          <a:bodyPr/>
          <a:lstStyle/>
          <a:p>
            <a:fld id="{350166F7-4EA6-45F7-A8A2-14E0FB4807F5}" type="slidenum">
              <a:rPr lang="en-US" smtClean="0"/>
              <a:t>‹#›</a:t>
            </a:fld>
            <a:endParaRPr lang="en-US"/>
          </a:p>
        </p:txBody>
      </p:sp>
    </p:spTree>
    <p:extLst>
      <p:ext uri="{BB962C8B-B14F-4D97-AF65-F5344CB8AC3E}">
        <p14:creationId xmlns:p14="http://schemas.microsoft.com/office/powerpoint/2010/main" val="254814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3C6F8-AAE3-4554-B19F-8036A79E0D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24B370-6FF9-4553-ABE0-53B17F7F46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5D5D47-1552-4BC2-AB38-8D08D60B43FE}"/>
              </a:ext>
            </a:extLst>
          </p:cNvPr>
          <p:cNvSpPr>
            <a:spLocks noGrp="1"/>
          </p:cNvSpPr>
          <p:nvPr>
            <p:ph type="dt" sz="half" idx="10"/>
          </p:nvPr>
        </p:nvSpPr>
        <p:spPr/>
        <p:txBody>
          <a:bodyPr/>
          <a:lstStyle/>
          <a:p>
            <a:fld id="{245FC939-2ABD-4420-8A7F-5DA013A368AA}" type="datetime1">
              <a:rPr lang="en-US" smtClean="0"/>
              <a:t>11/20/2023</a:t>
            </a:fld>
            <a:endParaRPr lang="en-US"/>
          </a:p>
        </p:txBody>
      </p:sp>
      <p:sp>
        <p:nvSpPr>
          <p:cNvPr id="5" name="Footer Placeholder 4">
            <a:extLst>
              <a:ext uri="{FF2B5EF4-FFF2-40B4-BE49-F238E27FC236}">
                <a16:creationId xmlns:a16="http://schemas.microsoft.com/office/drawing/2014/main" id="{28CB27CA-5257-4011-A8C1-F66343F3C5BB}"/>
              </a:ext>
            </a:extLst>
          </p:cNvPr>
          <p:cNvSpPr>
            <a:spLocks noGrp="1"/>
          </p:cNvSpPr>
          <p:nvPr>
            <p:ph type="ftr" sz="quarter" idx="11"/>
          </p:nvPr>
        </p:nvSpPr>
        <p:spPr/>
        <p:txBody>
          <a:bodyPr/>
          <a:lstStyle/>
          <a:p>
            <a:r>
              <a:rPr lang="en-US"/>
              <a:t>Send any questions and comments to work@thetaylorhome.org</a:t>
            </a:r>
          </a:p>
        </p:txBody>
      </p:sp>
      <p:sp>
        <p:nvSpPr>
          <p:cNvPr id="6" name="Slide Number Placeholder 5">
            <a:extLst>
              <a:ext uri="{FF2B5EF4-FFF2-40B4-BE49-F238E27FC236}">
                <a16:creationId xmlns:a16="http://schemas.microsoft.com/office/drawing/2014/main" id="{E018DB20-998D-4C34-B5F9-2380BF0FDFF7}"/>
              </a:ext>
            </a:extLst>
          </p:cNvPr>
          <p:cNvSpPr>
            <a:spLocks noGrp="1"/>
          </p:cNvSpPr>
          <p:nvPr>
            <p:ph type="sldNum" sz="quarter" idx="12"/>
          </p:nvPr>
        </p:nvSpPr>
        <p:spPr/>
        <p:txBody>
          <a:bodyPr/>
          <a:lstStyle/>
          <a:p>
            <a:fld id="{350166F7-4EA6-45F7-A8A2-14E0FB4807F5}" type="slidenum">
              <a:rPr lang="en-US" smtClean="0"/>
              <a:t>‹#›</a:t>
            </a:fld>
            <a:endParaRPr lang="en-US"/>
          </a:p>
        </p:txBody>
      </p:sp>
    </p:spTree>
    <p:extLst>
      <p:ext uri="{BB962C8B-B14F-4D97-AF65-F5344CB8AC3E}">
        <p14:creationId xmlns:p14="http://schemas.microsoft.com/office/powerpoint/2010/main" val="79085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7D359-6417-4032-9C5A-52E2F7B3D4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90F65B-F598-4CFC-9CA0-E262AE1BA5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35C07D-7B4B-46FD-9715-929B964305BC}"/>
              </a:ext>
            </a:extLst>
          </p:cNvPr>
          <p:cNvSpPr>
            <a:spLocks noGrp="1"/>
          </p:cNvSpPr>
          <p:nvPr>
            <p:ph type="dt" sz="half" idx="10"/>
          </p:nvPr>
        </p:nvSpPr>
        <p:spPr/>
        <p:txBody>
          <a:bodyPr/>
          <a:lstStyle/>
          <a:p>
            <a:fld id="{F9D0A9F6-D590-4618-BC67-2429C80EAFD5}" type="datetime1">
              <a:rPr lang="en-US" smtClean="0"/>
              <a:t>11/20/2023</a:t>
            </a:fld>
            <a:endParaRPr lang="en-US"/>
          </a:p>
        </p:txBody>
      </p:sp>
      <p:sp>
        <p:nvSpPr>
          <p:cNvPr id="5" name="Footer Placeholder 4">
            <a:extLst>
              <a:ext uri="{FF2B5EF4-FFF2-40B4-BE49-F238E27FC236}">
                <a16:creationId xmlns:a16="http://schemas.microsoft.com/office/drawing/2014/main" id="{AF127E95-C5C2-4705-8E05-B9E8B41B4826}"/>
              </a:ext>
            </a:extLst>
          </p:cNvPr>
          <p:cNvSpPr>
            <a:spLocks noGrp="1"/>
          </p:cNvSpPr>
          <p:nvPr>
            <p:ph type="ftr" sz="quarter" idx="11"/>
          </p:nvPr>
        </p:nvSpPr>
        <p:spPr/>
        <p:txBody>
          <a:bodyPr/>
          <a:lstStyle/>
          <a:p>
            <a:r>
              <a:rPr lang="en-US"/>
              <a:t>Send any questions and comments to work@thetaylorhome.org</a:t>
            </a:r>
          </a:p>
        </p:txBody>
      </p:sp>
      <p:sp>
        <p:nvSpPr>
          <p:cNvPr id="6" name="Slide Number Placeholder 5">
            <a:extLst>
              <a:ext uri="{FF2B5EF4-FFF2-40B4-BE49-F238E27FC236}">
                <a16:creationId xmlns:a16="http://schemas.microsoft.com/office/drawing/2014/main" id="{5E95F13C-80C8-4034-93E9-EFD05B74ECF3}"/>
              </a:ext>
            </a:extLst>
          </p:cNvPr>
          <p:cNvSpPr>
            <a:spLocks noGrp="1"/>
          </p:cNvSpPr>
          <p:nvPr>
            <p:ph type="sldNum" sz="quarter" idx="12"/>
          </p:nvPr>
        </p:nvSpPr>
        <p:spPr/>
        <p:txBody>
          <a:bodyPr/>
          <a:lstStyle/>
          <a:p>
            <a:fld id="{350166F7-4EA6-45F7-A8A2-14E0FB4807F5}" type="slidenum">
              <a:rPr lang="en-US" smtClean="0"/>
              <a:t>‹#›</a:t>
            </a:fld>
            <a:endParaRPr lang="en-US"/>
          </a:p>
        </p:txBody>
      </p:sp>
    </p:spTree>
    <p:extLst>
      <p:ext uri="{BB962C8B-B14F-4D97-AF65-F5344CB8AC3E}">
        <p14:creationId xmlns:p14="http://schemas.microsoft.com/office/powerpoint/2010/main" val="2789665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B73A7-63B6-4F87-B6B6-14C5D74575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350046-8FE7-4A13-A478-D170B14948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62B181-4EC1-4B93-B79B-E4341A4031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176034-BEAE-48D1-8CE7-177D7D96D722}"/>
              </a:ext>
            </a:extLst>
          </p:cNvPr>
          <p:cNvSpPr>
            <a:spLocks noGrp="1"/>
          </p:cNvSpPr>
          <p:nvPr>
            <p:ph type="dt" sz="half" idx="10"/>
          </p:nvPr>
        </p:nvSpPr>
        <p:spPr/>
        <p:txBody>
          <a:bodyPr/>
          <a:lstStyle/>
          <a:p>
            <a:fld id="{B30F4736-DD12-49CB-8100-1F90F6B5B924}" type="datetime1">
              <a:rPr lang="en-US" smtClean="0"/>
              <a:t>11/20/2023</a:t>
            </a:fld>
            <a:endParaRPr lang="en-US"/>
          </a:p>
        </p:txBody>
      </p:sp>
      <p:sp>
        <p:nvSpPr>
          <p:cNvPr id="6" name="Footer Placeholder 5">
            <a:extLst>
              <a:ext uri="{FF2B5EF4-FFF2-40B4-BE49-F238E27FC236}">
                <a16:creationId xmlns:a16="http://schemas.microsoft.com/office/drawing/2014/main" id="{E1107E93-5129-4926-A172-7AF8CF04DC52}"/>
              </a:ext>
            </a:extLst>
          </p:cNvPr>
          <p:cNvSpPr>
            <a:spLocks noGrp="1"/>
          </p:cNvSpPr>
          <p:nvPr>
            <p:ph type="ftr" sz="quarter" idx="11"/>
          </p:nvPr>
        </p:nvSpPr>
        <p:spPr/>
        <p:txBody>
          <a:bodyPr/>
          <a:lstStyle/>
          <a:p>
            <a:r>
              <a:rPr lang="en-US"/>
              <a:t>Send any questions and comments to work@thetaylorhome.org</a:t>
            </a:r>
          </a:p>
        </p:txBody>
      </p:sp>
      <p:sp>
        <p:nvSpPr>
          <p:cNvPr id="7" name="Slide Number Placeholder 6">
            <a:extLst>
              <a:ext uri="{FF2B5EF4-FFF2-40B4-BE49-F238E27FC236}">
                <a16:creationId xmlns:a16="http://schemas.microsoft.com/office/drawing/2014/main" id="{B41F3221-CFE9-4535-AA3C-281DB390AF5E}"/>
              </a:ext>
            </a:extLst>
          </p:cNvPr>
          <p:cNvSpPr>
            <a:spLocks noGrp="1"/>
          </p:cNvSpPr>
          <p:nvPr>
            <p:ph type="sldNum" sz="quarter" idx="12"/>
          </p:nvPr>
        </p:nvSpPr>
        <p:spPr/>
        <p:txBody>
          <a:bodyPr/>
          <a:lstStyle/>
          <a:p>
            <a:fld id="{350166F7-4EA6-45F7-A8A2-14E0FB4807F5}" type="slidenum">
              <a:rPr lang="en-US" smtClean="0"/>
              <a:t>‹#›</a:t>
            </a:fld>
            <a:endParaRPr lang="en-US"/>
          </a:p>
        </p:txBody>
      </p:sp>
    </p:spTree>
    <p:extLst>
      <p:ext uri="{BB962C8B-B14F-4D97-AF65-F5344CB8AC3E}">
        <p14:creationId xmlns:p14="http://schemas.microsoft.com/office/powerpoint/2010/main" val="2525109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9D53B-005D-4256-BC74-82EB1A9B47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F58483-5702-4452-8F67-D4037E3F17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359C83-DBAB-4377-B506-849F1845DE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88B32C-448F-488B-AAF2-887FAC4114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806DB9-4E61-40EC-8299-0FF52D2266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4894A9-3DAC-4CC3-8AC8-E1CCA0BE6564}"/>
              </a:ext>
            </a:extLst>
          </p:cNvPr>
          <p:cNvSpPr>
            <a:spLocks noGrp="1"/>
          </p:cNvSpPr>
          <p:nvPr>
            <p:ph type="dt" sz="half" idx="10"/>
          </p:nvPr>
        </p:nvSpPr>
        <p:spPr/>
        <p:txBody>
          <a:bodyPr/>
          <a:lstStyle/>
          <a:p>
            <a:fld id="{F51D285E-9752-45BE-B567-392720EE0FBA}" type="datetime1">
              <a:rPr lang="en-US" smtClean="0"/>
              <a:t>11/20/2023</a:t>
            </a:fld>
            <a:endParaRPr lang="en-US"/>
          </a:p>
        </p:txBody>
      </p:sp>
      <p:sp>
        <p:nvSpPr>
          <p:cNvPr id="8" name="Footer Placeholder 7">
            <a:extLst>
              <a:ext uri="{FF2B5EF4-FFF2-40B4-BE49-F238E27FC236}">
                <a16:creationId xmlns:a16="http://schemas.microsoft.com/office/drawing/2014/main" id="{58BC22F9-B4E7-4CDB-AEF9-D9D942741549}"/>
              </a:ext>
            </a:extLst>
          </p:cNvPr>
          <p:cNvSpPr>
            <a:spLocks noGrp="1"/>
          </p:cNvSpPr>
          <p:nvPr>
            <p:ph type="ftr" sz="quarter" idx="11"/>
          </p:nvPr>
        </p:nvSpPr>
        <p:spPr/>
        <p:txBody>
          <a:bodyPr/>
          <a:lstStyle/>
          <a:p>
            <a:r>
              <a:rPr lang="en-US"/>
              <a:t>Send any questions and comments to work@thetaylorhome.org</a:t>
            </a:r>
          </a:p>
        </p:txBody>
      </p:sp>
      <p:sp>
        <p:nvSpPr>
          <p:cNvPr id="9" name="Slide Number Placeholder 8">
            <a:extLst>
              <a:ext uri="{FF2B5EF4-FFF2-40B4-BE49-F238E27FC236}">
                <a16:creationId xmlns:a16="http://schemas.microsoft.com/office/drawing/2014/main" id="{D22D2770-53C0-4874-9901-6208E6C86606}"/>
              </a:ext>
            </a:extLst>
          </p:cNvPr>
          <p:cNvSpPr>
            <a:spLocks noGrp="1"/>
          </p:cNvSpPr>
          <p:nvPr>
            <p:ph type="sldNum" sz="quarter" idx="12"/>
          </p:nvPr>
        </p:nvSpPr>
        <p:spPr/>
        <p:txBody>
          <a:bodyPr/>
          <a:lstStyle/>
          <a:p>
            <a:fld id="{350166F7-4EA6-45F7-A8A2-14E0FB4807F5}" type="slidenum">
              <a:rPr lang="en-US" smtClean="0"/>
              <a:t>‹#›</a:t>
            </a:fld>
            <a:endParaRPr lang="en-US"/>
          </a:p>
        </p:txBody>
      </p:sp>
    </p:spTree>
    <p:extLst>
      <p:ext uri="{BB962C8B-B14F-4D97-AF65-F5344CB8AC3E}">
        <p14:creationId xmlns:p14="http://schemas.microsoft.com/office/powerpoint/2010/main" val="2506859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F17EC-E63F-480F-8088-E1F274DED3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73218A-4D9E-42A2-AB53-BFA69DDA33FE}"/>
              </a:ext>
            </a:extLst>
          </p:cNvPr>
          <p:cNvSpPr>
            <a:spLocks noGrp="1"/>
          </p:cNvSpPr>
          <p:nvPr>
            <p:ph type="dt" sz="half" idx="10"/>
          </p:nvPr>
        </p:nvSpPr>
        <p:spPr/>
        <p:txBody>
          <a:bodyPr/>
          <a:lstStyle/>
          <a:p>
            <a:fld id="{BE26F345-3D00-4C26-B4AE-C55BE46CEE7D}" type="datetime1">
              <a:rPr lang="en-US" smtClean="0"/>
              <a:t>11/20/2023</a:t>
            </a:fld>
            <a:endParaRPr lang="en-US"/>
          </a:p>
        </p:txBody>
      </p:sp>
      <p:sp>
        <p:nvSpPr>
          <p:cNvPr id="4" name="Footer Placeholder 3">
            <a:extLst>
              <a:ext uri="{FF2B5EF4-FFF2-40B4-BE49-F238E27FC236}">
                <a16:creationId xmlns:a16="http://schemas.microsoft.com/office/drawing/2014/main" id="{42E2571D-0FF3-4945-B343-B612AA253E16}"/>
              </a:ext>
            </a:extLst>
          </p:cNvPr>
          <p:cNvSpPr>
            <a:spLocks noGrp="1"/>
          </p:cNvSpPr>
          <p:nvPr>
            <p:ph type="ftr" sz="quarter" idx="11"/>
          </p:nvPr>
        </p:nvSpPr>
        <p:spPr/>
        <p:txBody>
          <a:bodyPr/>
          <a:lstStyle/>
          <a:p>
            <a:r>
              <a:rPr lang="en-US"/>
              <a:t>Send any questions and comments to work@thetaylorhome.org</a:t>
            </a:r>
          </a:p>
        </p:txBody>
      </p:sp>
      <p:sp>
        <p:nvSpPr>
          <p:cNvPr id="5" name="Slide Number Placeholder 4">
            <a:extLst>
              <a:ext uri="{FF2B5EF4-FFF2-40B4-BE49-F238E27FC236}">
                <a16:creationId xmlns:a16="http://schemas.microsoft.com/office/drawing/2014/main" id="{AE1C3EEC-3A25-4F22-AEB6-CBAB704169DD}"/>
              </a:ext>
            </a:extLst>
          </p:cNvPr>
          <p:cNvSpPr>
            <a:spLocks noGrp="1"/>
          </p:cNvSpPr>
          <p:nvPr>
            <p:ph type="sldNum" sz="quarter" idx="12"/>
          </p:nvPr>
        </p:nvSpPr>
        <p:spPr/>
        <p:txBody>
          <a:bodyPr/>
          <a:lstStyle/>
          <a:p>
            <a:fld id="{350166F7-4EA6-45F7-A8A2-14E0FB4807F5}" type="slidenum">
              <a:rPr lang="en-US" smtClean="0"/>
              <a:t>‹#›</a:t>
            </a:fld>
            <a:endParaRPr lang="en-US"/>
          </a:p>
        </p:txBody>
      </p:sp>
    </p:spTree>
    <p:extLst>
      <p:ext uri="{BB962C8B-B14F-4D97-AF65-F5344CB8AC3E}">
        <p14:creationId xmlns:p14="http://schemas.microsoft.com/office/powerpoint/2010/main" val="3785315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5801C6-A5C8-4A17-A604-399DCC4520C7}"/>
              </a:ext>
            </a:extLst>
          </p:cNvPr>
          <p:cNvSpPr>
            <a:spLocks noGrp="1"/>
          </p:cNvSpPr>
          <p:nvPr>
            <p:ph type="dt" sz="half" idx="10"/>
          </p:nvPr>
        </p:nvSpPr>
        <p:spPr/>
        <p:txBody>
          <a:bodyPr/>
          <a:lstStyle/>
          <a:p>
            <a:fld id="{A2BCD8B7-4B00-4995-9ACA-6741BCD90035}" type="datetime1">
              <a:rPr lang="en-US" smtClean="0"/>
              <a:t>11/20/2023</a:t>
            </a:fld>
            <a:endParaRPr lang="en-US"/>
          </a:p>
        </p:txBody>
      </p:sp>
      <p:sp>
        <p:nvSpPr>
          <p:cNvPr id="3" name="Footer Placeholder 2">
            <a:extLst>
              <a:ext uri="{FF2B5EF4-FFF2-40B4-BE49-F238E27FC236}">
                <a16:creationId xmlns:a16="http://schemas.microsoft.com/office/drawing/2014/main" id="{76B01992-EEFC-41D4-967C-A29DEA71773C}"/>
              </a:ext>
            </a:extLst>
          </p:cNvPr>
          <p:cNvSpPr>
            <a:spLocks noGrp="1"/>
          </p:cNvSpPr>
          <p:nvPr>
            <p:ph type="ftr" sz="quarter" idx="11"/>
          </p:nvPr>
        </p:nvSpPr>
        <p:spPr/>
        <p:txBody>
          <a:bodyPr/>
          <a:lstStyle/>
          <a:p>
            <a:r>
              <a:rPr lang="en-US"/>
              <a:t>Send any questions and comments to work@thetaylorhome.org</a:t>
            </a:r>
          </a:p>
        </p:txBody>
      </p:sp>
      <p:sp>
        <p:nvSpPr>
          <p:cNvPr id="4" name="Slide Number Placeholder 3">
            <a:extLst>
              <a:ext uri="{FF2B5EF4-FFF2-40B4-BE49-F238E27FC236}">
                <a16:creationId xmlns:a16="http://schemas.microsoft.com/office/drawing/2014/main" id="{7AE369C7-172B-43EC-B1ED-A50444ED8BE8}"/>
              </a:ext>
            </a:extLst>
          </p:cNvPr>
          <p:cNvSpPr>
            <a:spLocks noGrp="1"/>
          </p:cNvSpPr>
          <p:nvPr>
            <p:ph type="sldNum" sz="quarter" idx="12"/>
          </p:nvPr>
        </p:nvSpPr>
        <p:spPr/>
        <p:txBody>
          <a:bodyPr/>
          <a:lstStyle/>
          <a:p>
            <a:fld id="{350166F7-4EA6-45F7-A8A2-14E0FB4807F5}" type="slidenum">
              <a:rPr lang="en-US" smtClean="0"/>
              <a:t>‹#›</a:t>
            </a:fld>
            <a:endParaRPr lang="en-US"/>
          </a:p>
        </p:txBody>
      </p:sp>
    </p:spTree>
    <p:extLst>
      <p:ext uri="{BB962C8B-B14F-4D97-AF65-F5344CB8AC3E}">
        <p14:creationId xmlns:p14="http://schemas.microsoft.com/office/powerpoint/2010/main" val="1752802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44EF5-7605-4D58-B099-E55BEC0991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56DF72-C352-42CF-9EEF-8EF37797EC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A37DE2-0D92-47A7-9984-C7A64764F1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FEF05B-E36A-4EC6-9A5A-3808026117D1}"/>
              </a:ext>
            </a:extLst>
          </p:cNvPr>
          <p:cNvSpPr>
            <a:spLocks noGrp="1"/>
          </p:cNvSpPr>
          <p:nvPr>
            <p:ph type="dt" sz="half" idx="10"/>
          </p:nvPr>
        </p:nvSpPr>
        <p:spPr/>
        <p:txBody>
          <a:bodyPr/>
          <a:lstStyle/>
          <a:p>
            <a:fld id="{CF8E74A9-5966-4D9E-AEBB-9FC84F4BB948}" type="datetime1">
              <a:rPr lang="en-US" smtClean="0"/>
              <a:t>11/20/2023</a:t>
            </a:fld>
            <a:endParaRPr lang="en-US"/>
          </a:p>
        </p:txBody>
      </p:sp>
      <p:sp>
        <p:nvSpPr>
          <p:cNvPr id="6" name="Footer Placeholder 5">
            <a:extLst>
              <a:ext uri="{FF2B5EF4-FFF2-40B4-BE49-F238E27FC236}">
                <a16:creationId xmlns:a16="http://schemas.microsoft.com/office/drawing/2014/main" id="{E59C5C7B-910B-45A9-BB40-9930FADBB807}"/>
              </a:ext>
            </a:extLst>
          </p:cNvPr>
          <p:cNvSpPr>
            <a:spLocks noGrp="1"/>
          </p:cNvSpPr>
          <p:nvPr>
            <p:ph type="ftr" sz="quarter" idx="11"/>
          </p:nvPr>
        </p:nvSpPr>
        <p:spPr/>
        <p:txBody>
          <a:bodyPr/>
          <a:lstStyle/>
          <a:p>
            <a:r>
              <a:rPr lang="en-US"/>
              <a:t>Send any questions and comments to work@thetaylorhome.org</a:t>
            </a:r>
          </a:p>
        </p:txBody>
      </p:sp>
      <p:sp>
        <p:nvSpPr>
          <p:cNvPr id="7" name="Slide Number Placeholder 6">
            <a:extLst>
              <a:ext uri="{FF2B5EF4-FFF2-40B4-BE49-F238E27FC236}">
                <a16:creationId xmlns:a16="http://schemas.microsoft.com/office/drawing/2014/main" id="{A70E0517-F75D-4122-8DEF-170AF7C1EF15}"/>
              </a:ext>
            </a:extLst>
          </p:cNvPr>
          <p:cNvSpPr>
            <a:spLocks noGrp="1"/>
          </p:cNvSpPr>
          <p:nvPr>
            <p:ph type="sldNum" sz="quarter" idx="12"/>
          </p:nvPr>
        </p:nvSpPr>
        <p:spPr/>
        <p:txBody>
          <a:bodyPr/>
          <a:lstStyle/>
          <a:p>
            <a:fld id="{350166F7-4EA6-45F7-A8A2-14E0FB4807F5}" type="slidenum">
              <a:rPr lang="en-US" smtClean="0"/>
              <a:t>‹#›</a:t>
            </a:fld>
            <a:endParaRPr lang="en-US"/>
          </a:p>
        </p:txBody>
      </p:sp>
    </p:spTree>
    <p:extLst>
      <p:ext uri="{BB962C8B-B14F-4D97-AF65-F5344CB8AC3E}">
        <p14:creationId xmlns:p14="http://schemas.microsoft.com/office/powerpoint/2010/main" val="3011588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E8A35-4609-4BC2-9B51-782A753504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9FEDAF-FFB7-40E2-A354-F6082069A9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0C7CE1-E0BD-4764-B524-8E43AFBC0F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DB1969-CA92-432D-A85D-7822337FDF2E}"/>
              </a:ext>
            </a:extLst>
          </p:cNvPr>
          <p:cNvSpPr>
            <a:spLocks noGrp="1"/>
          </p:cNvSpPr>
          <p:nvPr>
            <p:ph type="dt" sz="half" idx="10"/>
          </p:nvPr>
        </p:nvSpPr>
        <p:spPr/>
        <p:txBody>
          <a:bodyPr/>
          <a:lstStyle/>
          <a:p>
            <a:fld id="{28429C06-DD7F-4E7F-8416-AE869FF65169}" type="datetime1">
              <a:rPr lang="en-US" smtClean="0"/>
              <a:t>11/20/2023</a:t>
            </a:fld>
            <a:endParaRPr lang="en-US"/>
          </a:p>
        </p:txBody>
      </p:sp>
      <p:sp>
        <p:nvSpPr>
          <p:cNvPr id="6" name="Footer Placeholder 5">
            <a:extLst>
              <a:ext uri="{FF2B5EF4-FFF2-40B4-BE49-F238E27FC236}">
                <a16:creationId xmlns:a16="http://schemas.microsoft.com/office/drawing/2014/main" id="{07C8EB0D-6A6A-4EE9-ACCF-0A4EB25E4F8A}"/>
              </a:ext>
            </a:extLst>
          </p:cNvPr>
          <p:cNvSpPr>
            <a:spLocks noGrp="1"/>
          </p:cNvSpPr>
          <p:nvPr>
            <p:ph type="ftr" sz="quarter" idx="11"/>
          </p:nvPr>
        </p:nvSpPr>
        <p:spPr/>
        <p:txBody>
          <a:bodyPr/>
          <a:lstStyle/>
          <a:p>
            <a:r>
              <a:rPr lang="en-US"/>
              <a:t>Send any questions and comments to work@thetaylorhome.org</a:t>
            </a:r>
          </a:p>
        </p:txBody>
      </p:sp>
      <p:sp>
        <p:nvSpPr>
          <p:cNvPr id="7" name="Slide Number Placeholder 6">
            <a:extLst>
              <a:ext uri="{FF2B5EF4-FFF2-40B4-BE49-F238E27FC236}">
                <a16:creationId xmlns:a16="http://schemas.microsoft.com/office/drawing/2014/main" id="{04A835AC-28D2-440A-BA67-394AEE0BD747}"/>
              </a:ext>
            </a:extLst>
          </p:cNvPr>
          <p:cNvSpPr>
            <a:spLocks noGrp="1"/>
          </p:cNvSpPr>
          <p:nvPr>
            <p:ph type="sldNum" sz="quarter" idx="12"/>
          </p:nvPr>
        </p:nvSpPr>
        <p:spPr/>
        <p:txBody>
          <a:bodyPr/>
          <a:lstStyle/>
          <a:p>
            <a:fld id="{350166F7-4EA6-45F7-A8A2-14E0FB4807F5}" type="slidenum">
              <a:rPr lang="en-US" smtClean="0"/>
              <a:t>‹#›</a:t>
            </a:fld>
            <a:endParaRPr lang="en-US"/>
          </a:p>
        </p:txBody>
      </p:sp>
    </p:spTree>
    <p:extLst>
      <p:ext uri="{BB962C8B-B14F-4D97-AF65-F5344CB8AC3E}">
        <p14:creationId xmlns:p14="http://schemas.microsoft.com/office/powerpoint/2010/main" val="1314183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124E75-6D95-4B38-86B5-563785A857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6DB47A-AFDE-49E8-B2CD-31ABBCF60E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383EF9-488B-4EE2-A032-14A0718F41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B491A-EF3D-45FE-BFF0-4A9D98D2C6A0}" type="datetime1">
              <a:rPr lang="en-US" smtClean="0"/>
              <a:t>11/20/2023</a:t>
            </a:fld>
            <a:endParaRPr lang="en-US"/>
          </a:p>
        </p:txBody>
      </p:sp>
      <p:sp>
        <p:nvSpPr>
          <p:cNvPr id="5" name="Footer Placeholder 4">
            <a:extLst>
              <a:ext uri="{FF2B5EF4-FFF2-40B4-BE49-F238E27FC236}">
                <a16:creationId xmlns:a16="http://schemas.microsoft.com/office/drawing/2014/main" id="{9E29E91E-3EC0-4ABA-8BD2-65E917FC69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Send any questions and comments to work@thetaylorhome.org</a:t>
            </a:r>
          </a:p>
        </p:txBody>
      </p:sp>
      <p:sp>
        <p:nvSpPr>
          <p:cNvPr id="6" name="Slide Number Placeholder 5">
            <a:extLst>
              <a:ext uri="{FF2B5EF4-FFF2-40B4-BE49-F238E27FC236}">
                <a16:creationId xmlns:a16="http://schemas.microsoft.com/office/drawing/2014/main" id="{9662F2DF-07AB-4595-A784-725840E021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0166F7-4EA6-45F7-A8A2-14E0FB4807F5}" type="slidenum">
              <a:rPr lang="en-US" smtClean="0"/>
              <a:t>‹#›</a:t>
            </a:fld>
            <a:endParaRPr lang="en-US"/>
          </a:p>
        </p:txBody>
      </p:sp>
    </p:spTree>
    <p:extLst>
      <p:ext uri="{BB962C8B-B14F-4D97-AF65-F5344CB8AC3E}">
        <p14:creationId xmlns:p14="http://schemas.microsoft.com/office/powerpoint/2010/main" val="2654455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ramapo.edu/scholarsweek/files/2015/08/Misha-Choudhry-SSHGS_2015.pdf" TargetMode="Externa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61DB5-9B06-4605-BC45-5C4B5F9D9E05}"/>
              </a:ext>
            </a:extLst>
          </p:cNvPr>
          <p:cNvSpPr>
            <a:spLocks noGrp="1"/>
          </p:cNvSpPr>
          <p:nvPr>
            <p:ph type="ctrTitle"/>
          </p:nvPr>
        </p:nvSpPr>
        <p:spPr>
          <a:xfrm>
            <a:off x="1523999" y="385764"/>
            <a:ext cx="9144000" cy="1578503"/>
          </a:xfrm>
        </p:spPr>
        <p:txBody>
          <a:bodyPr>
            <a:normAutofit fontScale="90000"/>
          </a:bodyPr>
          <a:lstStyle/>
          <a:p>
            <a:r>
              <a:rPr lang="en-US" b="1" dirty="0">
                <a:latin typeface="+mn-lt"/>
              </a:rPr>
              <a:t>Critical Race Theory (CRT):</a:t>
            </a:r>
            <a:br>
              <a:rPr lang="en-US" b="1" dirty="0">
                <a:latin typeface="+mn-lt"/>
              </a:rPr>
            </a:br>
            <a:r>
              <a:rPr lang="en-US" b="1" dirty="0">
                <a:latin typeface="+mn-lt"/>
              </a:rPr>
              <a:t>The “</a:t>
            </a:r>
            <a:r>
              <a:rPr lang="en-US" b="1" i="1" dirty="0">
                <a:latin typeface="+mn-lt"/>
              </a:rPr>
              <a:t>New, Improved” Racism</a:t>
            </a:r>
          </a:p>
        </p:txBody>
      </p:sp>
      <p:pic>
        <p:nvPicPr>
          <p:cNvPr id="3074" name="Picture 2" descr="Editorial Cartoon – Critical Race Theory – The North State Journal">
            <a:extLst>
              <a:ext uri="{FF2B5EF4-FFF2-40B4-BE49-F238E27FC236}">
                <a16:creationId xmlns:a16="http://schemas.microsoft.com/office/drawing/2014/main" id="{FB648F5B-B4E0-40A6-9589-FCFE260543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3111" y="1964267"/>
            <a:ext cx="4765775" cy="355600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50C8810-3165-4EA3-B279-4338828E0D49}"/>
              </a:ext>
            </a:extLst>
          </p:cNvPr>
          <p:cNvSpPr txBox="1"/>
          <p:nvPr/>
        </p:nvSpPr>
        <p:spPr>
          <a:xfrm>
            <a:off x="364067" y="5520268"/>
            <a:ext cx="11650133" cy="1323439"/>
          </a:xfrm>
          <a:prstGeom prst="rect">
            <a:avLst/>
          </a:prstGeom>
          <a:noFill/>
        </p:spPr>
        <p:txBody>
          <a:bodyPr wrap="square" rtlCol="0">
            <a:spAutoFit/>
          </a:bodyPr>
          <a:lstStyle/>
          <a:p>
            <a:pPr algn="ctr"/>
            <a:r>
              <a:rPr lang="en-US" sz="4000" b="1" i="1" dirty="0"/>
              <a:t>Since the old racism didn’t succeed in </a:t>
            </a:r>
          </a:p>
          <a:p>
            <a:pPr algn="ctr"/>
            <a:r>
              <a:rPr lang="en-US" sz="4000" b="1" i="1" dirty="0"/>
              <a:t>destroying the country, let’s “try, try again”! </a:t>
            </a:r>
            <a:endParaRPr lang="en-US" sz="4000" b="1" dirty="0"/>
          </a:p>
        </p:txBody>
      </p:sp>
    </p:spTree>
    <p:extLst>
      <p:ext uri="{BB962C8B-B14F-4D97-AF65-F5344CB8AC3E}">
        <p14:creationId xmlns:p14="http://schemas.microsoft.com/office/powerpoint/2010/main" val="2114248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3D1EDA-19A6-4409-AE90-0F98662D41EB}"/>
              </a:ext>
            </a:extLst>
          </p:cNvPr>
          <p:cNvSpPr txBox="1"/>
          <p:nvPr/>
        </p:nvSpPr>
        <p:spPr>
          <a:xfrm>
            <a:off x="1413933" y="129117"/>
            <a:ext cx="10337800" cy="646331"/>
          </a:xfrm>
          <a:prstGeom prst="rect">
            <a:avLst/>
          </a:prstGeom>
          <a:noFill/>
        </p:spPr>
        <p:txBody>
          <a:bodyPr wrap="square" rtlCol="0">
            <a:spAutoFit/>
          </a:bodyPr>
          <a:lstStyle/>
          <a:p>
            <a:r>
              <a:rPr lang="en-US" sz="3600" b="1" dirty="0">
                <a:latin typeface="+mj-lt"/>
              </a:rPr>
              <a:t>2d. CRT buzzwords: What they really mean (1)</a:t>
            </a:r>
          </a:p>
        </p:txBody>
      </p:sp>
      <p:sp>
        <p:nvSpPr>
          <p:cNvPr id="3" name="TextBox 2">
            <a:extLst>
              <a:ext uri="{FF2B5EF4-FFF2-40B4-BE49-F238E27FC236}">
                <a16:creationId xmlns:a16="http://schemas.microsoft.com/office/drawing/2014/main" id="{AD218CC4-D5C4-4850-BAB5-FD5EC4AF9DBB}"/>
              </a:ext>
            </a:extLst>
          </p:cNvPr>
          <p:cNvSpPr txBox="1"/>
          <p:nvPr/>
        </p:nvSpPr>
        <p:spPr>
          <a:xfrm>
            <a:off x="0" y="709877"/>
            <a:ext cx="8595309" cy="6124754"/>
          </a:xfrm>
          <a:prstGeom prst="rect">
            <a:avLst/>
          </a:prstGeom>
          <a:noFill/>
        </p:spPr>
        <p:txBody>
          <a:bodyPr wrap="square" rtlCol="0">
            <a:spAutoFit/>
          </a:bodyPr>
          <a:lstStyle/>
          <a:p>
            <a:r>
              <a:rPr lang="en-US" sz="2800" b="1" dirty="0"/>
              <a:t>1. Equity vs. Equality</a:t>
            </a:r>
            <a:r>
              <a:rPr lang="en-US" sz="2800" dirty="0"/>
              <a:t>: Equity = equality of </a:t>
            </a:r>
            <a:r>
              <a:rPr lang="en-US" sz="2800" i="1" u="sng" dirty="0"/>
              <a:t>outcome.</a:t>
            </a:r>
            <a:r>
              <a:rPr lang="en-US" sz="2800" dirty="0"/>
              <a:t> </a:t>
            </a:r>
          </a:p>
          <a:p>
            <a:r>
              <a:rPr lang="en-US" sz="2800" dirty="0"/>
              <a:t>Any inequality of outcome is due to “systemic racism“ and must be forcefully addressed</a:t>
            </a:r>
          </a:p>
          <a:p>
            <a:r>
              <a:rPr lang="en-US" sz="2800" dirty="0"/>
              <a:t>    - Equality of opportunity is now “racist”</a:t>
            </a:r>
          </a:p>
          <a:p>
            <a:r>
              <a:rPr lang="en-US" sz="2800" dirty="0"/>
              <a:t>    - Unceasing excuses for government coercion</a:t>
            </a:r>
          </a:p>
          <a:p>
            <a:endParaRPr lang="en-US" sz="2800" dirty="0"/>
          </a:p>
          <a:p>
            <a:r>
              <a:rPr lang="en-US" sz="2800" b="1" dirty="0"/>
              <a:t>2. Social Justice vs Justice</a:t>
            </a:r>
            <a:r>
              <a:rPr lang="en-US" sz="2800" dirty="0"/>
              <a:t>: Social justice = </a:t>
            </a:r>
            <a:r>
              <a:rPr lang="en-US" sz="2800" b="0" i="0" dirty="0">
                <a:solidFill>
                  <a:srgbClr val="202124"/>
                </a:solidFill>
                <a:effectLst/>
                <a:latin typeface="Calibri" panose="020F0502020204030204" pitchFamily="34" charset="0"/>
                <a:cs typeface="Calibri" panose="020F0502020204030204" pitchFamily="34" charset="0"/>
              </a:rPr>
              <a:t>“Justice in terms of the distribution of wealth, opportunities, and privileges within a society” (Oxford Languages Dictionary).</a:t>
            </a:r>
          </a:p>
          <a:p>
            <a:r>
              <a:rPr lang="en-US" sz="2800" dirty="0">
                <a:solidFill>
                  <a:srgbClr val="202124"/>
                </a:solidFill>
                <a:latin typeface="Calibri" panose="020F0502020204030204" pitchFamily="34" charset="0"/>
                <a:cs typeface="Calibri" panose="020F0502020204030204" pitchFamily="34" charset="0"/>
              </a:rPr>
              <a:t>Equal protection of the law (14</a:t>
            </a:r>
            <a:r>
              <a:rPr lang="en-US" sz="2800" baseline="30000" dirty="0">
                <a:solidFill>
                  <a:srgbClr val="202124"/>
                </a:solidFill>
                <a:latin typeface="Calibri" panose="020F0502020204030204" pitchFamily="34" charset="0"/>
                <a:cs typeface="Calibri" panose="020F0502020204030204" pitchFamily="34" charset="0"/>
              </a:rPr>
              <a:t>th</a:t>
            </a:r>
            <a:r>
              <a:rPr lang="en-US" sz="2800" dirty="0">
                <a:solidFill>
                  <a:srgbClr val="202124"/>
                </a:solidFill>
                <a:latin typeface="Calibri" panose="020F0502020204030204" pitchFamily="34" charset="0"/>
                <a:cs typeface="Calibri" panose="020F0502020204030204" pitchFamily="34" charset="0"/>
              </a:rPr>
              <a:t> Amendment) is now evil</a:t>
            </a:r>
          </a:p>
          <a:p>
            <a:endParaRPr lang="en-US" sz="2800" dirty="0">
              <a:solidFill>
                <a:srgbClr val="202124"/>
              </a:solidFill>
              <a:latin typeface="Calibri" panose="020F0502020204030204" pitchFamily="34" charset="0"/>
              <a:cs typeface="Calibri" panose="020F0502020204030204" pitchFamily="34" charset="0"/>
            </a:endParaRPr>
          </a:p>
          <a:p>
            <a:r>
              <a:rPr lang="en-US" sz="2800" b="1" dirty="0">
                <a:solidFill>
                  <a:srgbClr val="202124"/>
                </a:solidFill>
                <a:latin typeface="Calibri" panose="020F0502020204030204" pitchFamily="34" charset="0"/>
                <a:cs typeface="Calibri" panose="020F0502020204030204" pitchFamily="34" charset="0"/>
              </a:rPr>
              <a:t>3. Diversity and Inclusion</a:t>
            </a:r>
            <a:r>
              <a:rPr lang="en-US" sz="2800" dirty="0">
                <a:solidFill>
                  <a:srgbClr val="202124"/>
                </a:solidFill>
                <a:latin typeface="Calibri" panose="020F0502020204030204" pitchFamily="34" charset="0"/>
                <a:cs typeface="Calibri" panose="020F0502020204030204" pitchFamily="34" charset="0"/>
              </a:rPr>
              <a:t>: All groups must be represented in the workplace, etc.</a:t>
            </a:r>
          </a:p>
          <a:p>
            <a:r>
              <a:rPr lang="en-US" sz="2800" b="1" dirty="0">
                <a:solidFill>
                  <a:srgbClr val="202124"/>
                </a:solidFill>
                <a:latin typeface="Calibri" panose="020F0502020204030204" pitchFamily="34" charset="0"/>
                <a:cs typeface="Calibri" panose="020F0502020204030204" pitchFamily="34" charset="0"/>
              </a:rPr>
              <a:t>Diversity of skills, talent </a:t>
            </a:r>
            <a:r>
              <a:rPr lang="en-US" sz="2800" dirty="0">
                <a:solidFill>
                  <a:srgbClr val="202124"/>
                </a:solidFill>
                <a:latin typeface="Calibri" panose="020F0502020204030204" pitchFamily="34" charset="0"/>
                <a:cs typeface="Calibri" panose="020F0502020204030204" pitchFamily="34" charset="0"/>
              </a:rPr>
              <a:t>are vastly de-emphasized</a:t>
            </a:r>
          </a:p>
        </p:txBody>
      </p:sp>
      <p:pic>
        <p:nvPicPr>
          <p:cNvPr id="7174" name="Picture 6" descr="It's Here! Critical Race Theory (CRT) For Dummies! | Parents Against Critical  Theory">
            <a:extLst>
              <a:ext uri="{FF2B5EF4-FFF2-40B4-BE49-F238E27FC236}">
                <a16:creationId xmlns:a16="http://schemas.microsoft.com/office/drawing/2014/main" id="{6AE005BB-5370-4EE2-B11D-4E65476E08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72" r="1782"/>
          <a:stretch/>
        </p:blipFill>
        <p:spPr bwMode="auto">
          <a:xfrm>
            <a:off x="8706115" y="1082137"/>
            <a:ext cx="3155685" cy="21456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lack Electrician Stock Photos, Pictures &amp;amp; Royalty-Free Images - iStock">
            <a:extLst>
              <a:ext uri="{FF2B5EF4-FFF2-40B4-BE49-F238E27FC236}">
                <a16:creationId xmlns:a16="http://schemas.microsoft.com/office/drawing/2014/main" id="{19CD9202-358C-4E65-9EC7-65DE78FA13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5309" y="3965745"/>
            <a:ext cx="3218415" cy="21456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C73CC8C-A157-4F2B-A5EE-0F1B322B57DB}"/>
              </a:ext>
            </a:extLst>
          </p:cNvPr>
          <p:cNvSpPr txBox="1"/>
          <p:nvPr/>
        </p:nvSpPr>
        <p:spPr>
          <a:xfrm>
            <a:off x="8517467" y="6111355"/>
            <a:ext cx="3374100" cy="461665"/>
          </a:xfrm>
          <a:prstGeom prst="rect">
            <a:avLst/>
          </a:prstGeom>
          <a:noFill/>
        </p:spPr>
        <p:txBody>
          <a:bodyPr wrap="square" rtlCol="0">
            <a:spAutoFit/>
          </a:bodyPr>
          <a:lstStyle/>
          <a:p>
            <a:pPr algn="ctr"/>
            <a:r>
              <a:rPr lang="en-US" sz="2400" i="1" dirty="0"/>
              <a:t>Poor men can’t hire you!</a:t>
            </a:r>
          </a:p>
        </p:txBody>
      </p:sp>
      <p:sp>
        <p:nvSpPr>
          <p:cNvPr id="4" name="TextBox 3">
            <a:extLst>
              <a:ext uri="{FF2B5EF4-FFF2-40B4-BE49-F238E27FC236}">
                <a16:creationId xmlns:a16="http://schemas.microsoft.com/office/drawing/2014/main" id="{6B5AFFD9-5187-485D-ACFA-B7C71E221E04}"/>
              </a:ext>
            </a:extLst>
          </p:cNvPr>
          <p:cNvSpPr txBox="1"/>
          <p:nvPr/>
        </p:nvSpPr>
        <p:spPr>
          <a:xfrm>
            <a:off x="8706116" y="3310589"/>
            <a:ext cx="3278584" cy="461665"/>
          </a:xfrm>
          <a:prstGeom prst="rect">
            <a:avLst/>
          </a:prstGeom>
          <a:noFill/>
        </p:spPr>
        <p:txBody>
          <a:bodyPr wrap="square" rtlCol="0">
            <a:spAutoFit/>
          </a:bodyPr>
          <a:lstStyle/>
          <a:p>
            <a:r>
              <a:rPr lang="en-US" sz="2400" i="1" dirty="0"/>
              <a:t>Equity is NOT equality!</a:t>
            </a:r>
          </a:p>
        </p:txBody>
      </p:sp>
      <p:sp>
        <p:nvSpPr>
          <p:cNvPr id="5" name="Footer Placeholder 4">
            <a:extLst>
              <a:ext uri="{FF2B5EF4-FFF2-40B4-BE49-F238E27FC236}">
                <a16:creationId xmlns:a16="http://schemas.microsoft.com/office/drawing/2014/main" id="{9D1C3883-3840-425B-BF14-9F041D9E76F4}"/>
              </a:ext>
            </a:extLst>
          </p:cNvPr>
          <p:cNvSpPr>
            <a:spLocks noGrp="1"/>
          </p:cNvSpPr>
          <p:nvPr>
            <p:ph type="ftr" sz="quarter" idx="11"/>
          </p:nvPr>
        </p:nvSpPr>
        <p:spPr/>
        <p:txBody>
          <a:bodyPr/>
          <a:lstStyle/>
          <a:p>
            <a:r>
              <a:rPr lang="en-US"/>
              <a:t>Send any questions and comments to work@thetaylorhome.org</a:t>
            </a:r>
          </a:p>
        </p:txBody>
      </p:sp>
    </p:spTree>
    <p:extLst>
      <p:ext uri="{BB962C8B-B14F-4D97-AF65-F5344CB8AC3E}">
        <p14:creationId xmlns:p14="http://schemas.microsoft.com/office/powerpoint/2010/main" val="1861967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2C82D-1486-4A17-8F42-184DDB59E9AD}"/>
              </a:ext>
            </a:extLst>
          </p:cNvPr>
          <p:cNvSpPr>
            <a:spLocks noGrp="1"/>
          </p:cNvSpPr>
          <p:nvPr>
            <p:ph type="title"/>
          </p:nvPr>
        </p:nvSpPr>
        <p:spPr>
          <a:xfrm>
            <a:off x="279400" y="894291"/>
            <a:ext cx="11493914" cy="3454400"/>
          </a:xfrm>
        </p:spPr>
        <p:txBody>
          <a:bodyPr numCol="2">
            <a:normAutofit/>
          </a:bodyPr>
          <a:lstStyle/>
          <a:p>
            <a:r>
              <a:rPr lang="en-US" sz="2800" b="1" dirty="0">
                <a:solidFill>
                  <a:srgbClr val="202124"/>
                </a:solidFill>
                <a:latin typeface="Calibri" panose="020F0502020204030204" pitchFamily="34" charset="0"/>
                <a:cs typeface="Calibri" panose="020F0502020204030204" pitchFamily="34" charset="0"/>
              </a:rPr>
              <a:t>4. Culturally Responsive Teaching (</a:t>
            </a:r>
            <a:r>
              <a:rPr lang="en-US" sz="2800" b="1" dirty="0" err="1">
                <a:solidFill>
                  <a:srgbClr val="202124"/>
                </a:solidFill>
                <a:latin typeface="Calibri" panose="020F0502020204030204" pitchFamily="34" charset="0"/>
                <a:cs typeface="Calibri" panose="020F0502020204030204" pitchFamily="34" charset="0"/>
              </a:rPr>
              <a:t>CRTa</a:t>
            </a:r>
            <a:r>
              <a:rPr lang="en-US" sz="2800" b="1" dirty="0">
                <a:solidFill>
                  <a:srgbClr val="202124"/>
                </a:solidFill>
                <a:latin typeface="Calibri" panose="020F0502020204030204" pitchFamily="34" charset="0"/>
                <a:cs typeface="Calibri" panose="020F0502020204030204" pitchFamily="34" charset="0"/>
              </a:rPr>
              <a:t>) a Trojan horse for Critical Race Theory (</a:t>
            </a:r>
            <a:r>
              <a:rPr lang="en-US" sz="2800" b="1" dirty="0" err="1">
                <a:solidFill>
                  <a:srgbClr val="202124"/>
                </a:solidFill>
                <a:latin typeface="Calibri" panose="020F0502020204030204" pitchFamily="34" charset="0"/>
                <a:cs typeface="Calibri" panose="020F0502020204030204" pitchFamily="34" charset="0"/>
              </a:rPr>
              <a:t>CRTb</a:t>
            </a:r>
            <a:r>
              <a:rPr lang="en-US" sz="2800" b="1" dirty="0">
                <a:solidFill>
                  <a:srgbClr val="202124"/>
                </a:solidFill>
                <a:latin typeface="Calibri" panose="020F0502020204030204" pitchFamily="34" charset="0"/>
                <a:cs typeface="Calibri" panose="020F0502020204030204" pitchFamily="34" charset="0"/>
              </a:rPr>
              <a:t>)</a:t>
            </a:r>
            <a:br>
              <a:rPr lang="en-US" sz="2800" dirty="0">
                <a:solidFill>
                  <a:srgbClr val="202124"/>
                </a:solidFill>
                <a:latin typeface="Calibri" panose="020F0502020204030204" pitchFamily="34" charset="0"/>
                <a:cs typeface="Calibri" panose="020F0502020204030204" pitchFamily="34" charset="0"/>
              </a:rPr>
            </a:br>
            <a:r>
              <a:rPr lang="en-US" sz="2800" dirty="0">
                <a:solidFill>
                  <a:srgbClr val="202124"/>
                </a:solidFill>
                <a:latin typeface="Calibri" panose="020F0502020204030204" pitchFamily="34" charset="0"/>
                <a:cs typeface="Calibri" panose="020F0502020204030204" pitchFamily="34" charset="0"/>
              </a:rPr>
              <a:t>Knowledge of a child’s racial background (</a:t>
            </a:r>
            <a:r>
              <a:rPr lang="en-US" sz="2800" dirty="0" err="1">
                <a:solidFill>
                  <a:srgbClr val="202124"/>
                </a:solidFill>
                <a:latin typeface="Calibri" panose="020F0502020204030204" pitchFamily="34" charset="0"/>
                <a:cs typeface="Calibri" panose="020F0502020204030204" pitchFamily="34" charset="0"/>
              </a:rPr>
              <a:t>CRTa</a:t>
            </a:r>
            <a:r>
              <a:rPr lang="en-US" sz="2800" dirty="0">
                <a:solidFill>
                  <a:srgbClr val="202124"/>
                </a:solidFill>
                <a:latin typeface="Calibri" panose="020F0502020204030204" pitchFamily="34" charset="0"/>
                <a:cs typeface="Calibri" panose="020F0502020204030204" pitchFamily="34" charset="0"/>
              </a:rPr>
              <a:t>) will obviously help teach, as long as it is not an excuse to sneak in Critical Race Theory (CRT-b)</a:t>
            </a:r>
            <a:br>
              <a:rPr lang="en-US" sz="2800" dirty="0">
                <a:solidFill>
                  <a:srgbClr val="202124"/>
                </a:solidFill>
                <a:latin typeface="Calibri" panose="020F0502020204030204" pitchFamily="34" charset="0"/>
                <a:cs typeface="Calibri" panose="020F0502020204030204" pitchFamily="34" charset="0"/>
              </a:rPr>
            </a:br>
            <a:br>
              <a:rPr lang="en-US" sz="2800" dirty="0">
                <a:latin typeface="Calibri" panose="020F0502020204030204" pitchFamily="34" charset="0"/>
                <a:cs typeface="Calibri" panose="020F0502020204030204" pitchFamily="34" charset="0"/>
              </a:rPr>
            </a:br>
            <a:r>
              <a:rPr lang="en-US" sz="2800" b="1" dirty="0">
                <a:latin typeface="+mn-lt"/>
              </a:rPr>
              <a:t>5. Anti-racism: </a:t>
            </a:r>
            <a:r>
              <a:rPr lang="en-US" sz="2800" dirty="0">
                <a:latin typeface="+mn-lt"/>
              </a:rPr>
              <a:t>Destroy “racist” structures and institutions (clever word; who could be against racism?)</a:t>
            </a:r>
            <a:br>
              <a:rPr lang="en-US" sz="2800" dirty="0">
                <a:latin typeface="+mn-lt"/>
              </a:rPr>
            </a:br>
            <a:r>
              <a:rPr lang="en-US" sz="2800" dirty="0">
                <a:latin typeface="+mn-lt"/>
              </a:rPr>
              <a:t>vs. </a:t>
            </a:r>
            <a:r>
              <a:rPr lang="en-US" sz="2800" b="1" dirty="0">
                <a:latin typeface="+mn-lt"/>
              </a:rPr>
              <a:t>“Love your neighbor as yourself”, </a:t>
            </a:r>
            <a:r>
              <a:rPr lang="en-US" sz="2800" dirty="0">
                <a:latin typeface="+mn-lt"/>
              </a:rPr>
              <a:t>regardless of who he is (see Luke 10:25-37, the Good Samaritan story)</a:t>
            </a:r>
            <a:endParaRPr lang="en-US" sz="2800" b="1" dirty="0">
              <a:latin typeface="+mn-lt"/>
            </a:endParaRPr>
          </a:p>
        </p:txBody>
      </p:sp>
      <p:sp>
        <p:nvSpPr>
          <p:cNvPr id="4" name="TextBox 3">
            <a:extLst>
              <a:ext uri="{FF2B5EF4-FFF2-40B4-BE49-F238E27FC236}">
                <a16:creationId xmlns:a16="http://schemas.microsoft.com/office/drawing/2014/main" id="{37CEB20D-29FD-48E6-AB72-FBA85D004674}"/>
              </a:ext>
            </a:extLst>
          </p:cNvPr>
          <p:cNvSpPr txBox="1"/>
          <p:nvPr/>
        </p:nvSpPr>
        <p:spPr>
          <a:xfrm>
            <a:off x="279400" y="320325"/>
            <a:ext cx="11997267" cy="707886"/>
          </a:xfrm>
          <a:prstGeom prst="rect">
            <a:avLst/>
          </a:prstGeom>
          <a:noFill/>
        </p:spPr>
        <p:txBody>
          <a:bodyPr wrap="square" rtlCol="0">
            <a:spAutoFit/>
          </a:bodyPr>
          <a:lstStyle/>
          <a:p>
            <a:pPr algn="ctr"/>
            <a:r>
              <a:rPr lang="en-US" sz="4000" b="1" dirty="0">
                <a:latin typeface="+mj-lt"/>
              </a:rPr>
              <a:t>2c. CRT buzzwords: What they really mean (2)</a:t>
            </a:r>
          </a:p>
        </p:txBody>
      </p:sp>
      <p:pic>
        <p:nvPicPr>
          <p:cNvPr id="2052" name="Picture 4" descr="Ferguson Unrest: Powerful Photo of White Cop Hugging Black ...">
            <a:extLst>
              <a:ext uri="{FF2B5EF4-FFF2-40B4-BE49-F238E27FC236}">
                <a16:creationId xmlns:a16="http://schemas.microsoft.com/office/drawing/2014/main" id="{C696FE9F-D488-4E4A-B42A-C0AF46EF4F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2965" y="3966998"/>
            <a:ext cx="2471446" cy="23098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BFA49D2-534D-42B6-84B7-FF5E0C50B48C}"/>
              </a:ext>
            </a:extLst>
          </p:cNvPr>
          <p:cNvSpPr txBox="1"/>
          <p:nvPr/>
        </p:nvSpPr>
        <p:spPr>
          <a:xfrm>
            <a:off x="9222965" y="6327067"/>
            <a:ext cx="2471445" cy="430887"/>
          </a:xfrm>
          <a:prstGeom prst="rect">
            <a:avLst/>
          </a:prstGeom>
          <a:noFill/>
        </p:spPr>
        <p:txBody>
          <a:bodyPr wrap="square" rtlCol="0">
            <a:spAutoFit/>
          </a:bodyPr>
          <a:lstStyle/>
          <a:p>
            <a:r>
              <a:rPr lang="en-US" sz="2200" dirty="0"/>
              <a:t>Ferguson, MO, 2014</a:t>
            </a:r>
          </a:p>
        </p:txBody>
      </p:sp>
      <p:pic>
        <p:nvPicPr>
          <p:cNvPr id="2054" name="Picture 6" descr="Illustration of black and white people representing racism ...">
            <a:extLst>
              <a:ext uri="{FF2B5EF4-FFF2-40B4-BE49-F238E27FC236}">
                <a16:creationId xmlns:a16="http://schemas.microsoft.com/office/drawing/2014/main" id="{9CD40342-DF1A-4835-A796-A0308EA451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358" y="4296506"/>
            <a:ext cx="3070733" cy="194998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hildren Holding Hands Clipart Black And White | Clipart ...">
            <a:extLst>
              <a:ext uri="{FF2B5EF4-FFF2-40B4-BE49-F238E27FC236}">
                <a16:creationId xmlns:a16="http://schemas.microsoft.com/office/drawing/2014/main" id="{654794FB-6F25-4921-B959-D322F162BC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5665" y="4181696"/>
            <a:ext cx="2910225" cy="21795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79BF0DE-29FB-449B-B683-63B81D9929B7}"/>
              </a:ext>
            </a:extLst>
          </p:cNvPr>
          <p:cNvSpPr txBox="1"/>
          <p:nvPr/>
        </p:nvSpPr>
        <p:spPr>
          <a:xfrm>
            <a:off x="4583475" y="5121903"/>
            <a:ext cx="933287" cy="707886"/>
          </a:xfrm>
          <a:prstGeom prst="rect">
            <a:avLst/>
          </a:prstGeom>
          <a:noFill/>
        </p:spPr>
        <p:txBody>
          <a:bodyPr wrap="square" rtlCol="0">
            <a:spAutoFit/>
          </a:bodyPr>
          <a:lstStyle/>
          <a:p>
            <a:r>
              <a:rPr lang="en-US" sz="4000" dirty="0">
                <a:solidFill>
                  <a:srgbClr val="FF0000"/>
                </a:solidFill>
              </a:rPr>
              <a:t>but</a:t>
            </a:r>
            <a:r>
              <a:rPr lang="en-US" sz="4000" dirty="0">
                <a:solidFill>
                  <a:srgbClr val="00B0F0"/>
                </a:solidFill>
              </a:rPr>
              <a:t> </a:t>
            </a:r>
          </a:p>
        </p:txBody>
      </p:sp>
      <p:sp>
        <p:nvSpPr>
          <p:cNvPr id="7" name="TextBox 6">
            <a:extLst>
              <a:ext uri="{FF2B5EF4-FFF2-40B4-BE49-F238E27FC236}">
                <a16:creationId xmlns:a16="http://schemas.microsoft.com/office/drawing/2014/main" id="{463C0E54-CFCE-4684-960D-850C13F4B54C}"/>
              </a:ext>
            </a:extLst>
          </p:cNvPr>
          <p:cNvSpPr txBox="1"/>
          <p:nvPr/>
        </p:nvSpPr>
        <p:spPr>
          <a:xfrm>
            <a:off x="88279" y="5019307"/>
            <a:ext cx="1219200" cy="646331"/>
          </a:xfrm>
          <a:prstGeom prst="rect">
            <a:avLst/>
          </a:prstGeom>
          <a:noFill/>
        </p:spPr>
        <p:txBody>
          <a:bodyPr wrap="square" rtlCol="0">
            <a:spAutoFit/>
          </a:bodyPr>
          <a:lstStyle/>
          <a:p>
            <a:r>
              <a:rPr lang="en-US" sz="3600" dirty="0">
                <a:solidFill>
                  <a:srgbClr val="FF0000"/>
                </a:solidFill>
              </a:rPr>
              <a:t>NOT</a:t>
            </a:r>
          </a:p>
        </p:txBody>
      </p:sp>
      <p:sp>
        <p:nvSpPr>
          <p:cNvPr id="8" name="TextBox 7">
            <a:extLst>
              <a:ext uri="{FF2B5EF4-FFF2-40B4-BE49-F238E27FC236}">
                <a16:creationId xmlns:a16="http://schemas.microsoft.com/office/drawing/2014/main" id="{C499D3BE-78FD-4818-9FEE-86C6CB83BFC1}"/>
              </a:ext>
            </a:extLst>
          </p:cNvPr>
          <p:cNvSpPr txBox="1"/>
          <p:nvPr/>
        </p:nvSpPr>
        <p:spPr>
          <a:xfrm>
            <a:off x="8175744" y="5219880"/>
            <a:ext cx="1219200" cy="646331"/>
          </a:xfrm>
          <a:prstGeom prst="rect">
            <a:avLst/>
          </a:prstGeom>
          <a:noFill/>
        </p:spPr>
        <p:txBody>
          <a:bodyPr wrap="square" rtlCol="0">
            <a:spAutoFit/>
          </a:bodyPr>
          <a:lstStyle/>
          <a:p>
            <a:r>
              <a:rPr lang="en-US" sz="3600" dirty="0">
                <a:solidFill>
                  <a:srgbClr val="FF0000"/>
                </a:solidFill>
              </a:rPr>
              <a:t>AND</a:t>
            </a:r>
          </a:p>
        </p:txBody>
      </p:sp>
      <p:sp>
        <p:nvSpPr>
          <p:cNvPr id="5" name="Footer Placeholder 4">
            <a:extLst>
              <a:ext uri="{FF2B5EF4-FFF2-40B4-BE49-F238E27FC236}">
                <a16:creationId xmlns:a16="http://schemas.microsoft.com/office/drawing/2014/main" id="{7EADFAD9-7529-44C4-AD13-C4FB9FC82530}"/>
              </a:ext>
            </a:extLst>
          </p:cNvPr>
          <p:cNvSpPr>
            <a:spLocks noGrp="1"/>
          </p:cNvSpPr>
          <p:nvPr>
            <p:ph type="ftr" sz="quarter" idx="11"/>
          </p:nvPr>
        </p:nvSpPr>
        <p:spPr/>
        <p:txBody>
          <a:bodyPr/>
          <a:lstStyle/>
          <a:p>
            <a:r>
              <a:rPr lang="en-US"/>
              <a:t>Send any questions and comments to work@thetaylorhome.org</a:t>
            </a:r>
          </a:p>
        </p:txBody>
      </p:sp>
    </p:spTree>
    <p:extLst>
      <p:ext uri="{BB962C8B-B14F-4D97-AF65-F5344CB8AC3E}">
        <p14:creationId xmlns:p14="http://schemas.microsoft.com/office/powerpoint/2010/main" val="1719660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89C037-929E-44E4-B29D-DBE2D9C1BE28}"/>
              </a:ext>
            </a:extLst>
          </p:cNvPr>
          <p:cNvSpPr txBox="1"/>
          <p:nvPr/>
        </p:nvSpPr>
        <p:spPr>
          <a:xfrm>
            <a:off x="469900" y="1547237"/>
            <a:ext cx="11252199" cy="2185214"/>
          </a:xfrm>
          <a:prstGeom prst="rect">
            <a:avLst/>
          </a:prstGeom>
          <a:noFill/>
        </p:spPr>
        <p:txBody>
          <a:bodyPr wrap="square" rtlCol="0">
            <a:spAutoFit/>
          </a:bodyPr>
          <a:lstStyle/>
          <a:p>
            <a:r>
              <a:rPr lang="en-US" sz="2800" i="1" dirty="0"/>
              <a:t>“In order to understand the cultural and historical context of #BlackLivesMatter, one must study it in terms of CRT.”</a:t>
            </a:r>
          </a:p>
          <a:p>
            <a:r>
              <a:rPr lang="en-US" sz="2800" dirty="0"/>
              <a:t>   - from #BlackLivesMatter: A Collaborative Text </a:t>
            </a:r>
            <a:r>
              <a:rPr lang="en-US" sz="2400" u="sng" dirty="0">
                <a:solidFill>
                  <a:srgbClr val="0070C0"/>
                </a:solidFill>
              </a:rPr>
              <a:t>h</a:t>
            </a:r>
            <a:r>
              <a:rPr lang="en-US" sz="2400" dirty="0">
                <a:solidFill>
                  <a:srgbClr val="00B0F0"/>
                </a:solidFill>
                <a:hlinkClick r:id="rId2"/>
              </a:rPr>
              <a:t>ttps://www.ramapo.edu/scholarsweek/files/2015/08/Misha-Choudhry-SSHGS_2015.pdf</a:t>
            </a:r>
            <a:endParaRPr lang="en-US" sz="2400" dirty="0">
              <a:solidFill>
                <a:srgbClr val="00B0F0"/>
              </a:solidFill>
            </a:endParaRPr>
          </a:p>
          <a:p>
            <a:endParaRPr lang="en-US" sz="2800" dirty="0">
              <a:solidFill>
                <a:srgbClr val="00B0F0"/>
              </a:solidFill>
            </a:endParaRPr>
          </a:p>
        </p:txBody>
      </p:sp>
      <p:sp>
        <p:nvSpPr>
          <p:cNvPr id="2" name="TextBox 1">
            <a:extLst>
              <a:ext uri="{FF2B5EF4-FFF2-40B4-BE49-F238E27FC236}">
                <a16:creationId xmlns:a16="http://schemas.microsoft.com/office/drawing/2014/main" id="{47B712BB-FA66-48FD-B81E-D984256D5D5B}"/>
              </a:ext>
            </a:extLst>
          </p:cNvPr>
          <p:cNvSpPr txBox="1"/>
          <p:nvPr/>
        </p:nvSpPr>
        <p:spPr>
          <a:xfrm flipH="1">
            <a:off x="0" y="160867"/>
            <a:ext cx="11954932" cy="1323439"/>
          </a:xfrm>
          <a:prstGeom prst="rect">
            <a:avLst/>
          </a:prstGeom>
          <a:noFill/>
        </p:spPr>
        <p:txBody>
          <a:bodyPr wrap="square" rtlCol="0">
            <a:spAutoFit/>
          </a:bodyPr>
          <a:lstStyle/>
          <a:p>
            <a:pPr algn="ctr"/>
            <a:r>
              <a:rPr lang="en-US" sz="4400" dirty="0"/>
              <a:t>3. BLM: “New, improved” Ku Klux Klan?</a:t>
            </a:r>
          </a:p>
          <a:p>
            <a:pPr algn="ctr"/>
            <a:r>
              <a:rPr lang="en-US" sz="3600" dirty="0"/>
              <a:t>3a. BLM, CRT and Marxism are inseparable</a:t>
            </a:r>
          </a:p>
        </p:txBody>
      </p:sp>
      <p:sp>
        <p:nvSpPr>
          <p:cNvPr id="4" name="TextBox 3">
            <a:extLst>
              <a:ext uri="{FF2B5EF4-FFF2-40B4-BE49-F238E27FC236}">
                <a16:creationId xmlns:a16="http://schemas.microsoft.com/office/drawing/2014/main" id="{0642B483-4B08-4B70-A972-921230949205}"/>
              </a:ext>
            </a:extLst>
          </p:cNvPr>
          <p:cNvSpPr txBox="1"/>
          <p:nvPr/>
        </p:nvSpPr>
        <p:spPr>
          <a:xfrm flipH="1">
            <a:off x="765703" y="5987656"/>
            <a:ext cx="6218768" cy="1046440"/>
          </a:xfrm>
          <a:prstGeom prst="rect">
            <a:avLst/>
          </a:prstGeom>
          <a:noFill/>
        </p:spPr>
        <p:txBody>
          <a:bodyPr wrap="square" rtlCol="0">
            <a:spAutoFit/>
          </a:bodyPr>
          <a:lstStyle/>
          <a:p>
            <a:pPr algn="ctr"/>
            <a:r>
              <a:rPr lang="en-US" sz="2200" b="0" i="0" dirty="0">
                <a:solidFill>
                  <a:srgbClr val="000000"/>
                </a:solidFill>
                <a:effectLst/>
              </a:rPr>
              <a:t>BLM co-founders </a:t>
            </a:r>
            <a:r>
              <a:rPr lang="en-US" sz="2200" b="0" i="0" dirty="0" err="1">
                <a:solidFill>
                  <a:srgbClr val="000000"/>
                </a:solidFill>
                <a:effectLst/>
              </a:rPr>
              <a:t>Cullors</a:t>
            </a:r>
            <a:r>
              <a:rPr lang="en-US" sz="2200" dirty="0">
                <a:solidFill>
                  <a:srgbClr val="000000"/>
                </a:solidFill>
              </a:rPr>
              <a:t>,</a:t>
            </a:r>
            <a:r>
              <a:rPr lang="en-US" sz="2200" b="0" i="0" dirty="0">
                <a:solidFill>
                  <a:srgbClr val="000000"/>
                </a:solidFill>
                <a:effectLst/>
              </a:rPr>
              <a:t> Garza, and</a:t>
            </a:r>
            <a:r>
              <a:rPr lang="en-US" sz="2200" b="0" i="0" dirty="0">
                <a:solidFill>
                  <a:srgbClr val="404040"/>
                </a:solidFill>
                <a:effectLst/>
              </a:rPr>
              <a:t> Tometi.</a:t>
            </a:r>
          </a:p>
          <a:p>
            <a:pPr algn="ctr"/>
            <a:r>
              <a:rPr lang="en-US" sz="2200" dirty="0" err="1">
                <a:solidFill>
                  <a:srgbClr val="000000"/>
                </a:solidFill>
              </a:rPr>
              <a:t>Cullors</a:t>
            </a:r>
            <a:r>
              <a:rPr lang="en-US" sz="2200" dirty="0">
                <a:solidFill>
                  <a:srgbClr val="000000"/>
                </a:solidFill>
              </a:rPr>
              <a:t> and Garza s</a:t>
            </a:r>
            <a:r>
              <a:rPr lang="en-US" sz="2200" b="0" i="0" dirty="0">
                <a:solidFill>
                  <a:srgbClr val="000000"/>
                </a:solidFill>
                <a:effectLst/>
              </a:rPr>
              <a:t>elf-identify as “trained Marxists”</a:t>
            </a:r>
          </a:p>
          <a:p>
            <a:endParaRPr lang="en-US" dirty="0"/>
          </a:p>
        </p:txBody>
      </p:sp>
      <p:pic>
        <p:nvPicPr>
          <p:cNvPr id="11274" name="Picture 10" descr="Meet the Three Women Behind #BlackLivesMatter | A WOMEN'S ...">
            <a:extLst>
              <a:ext uri="{FF2B5EF4-FFF2-40B4-BE49-F238E27FC236}">
                <a16:creationId xmlns:a16="http://schemas.microsoft.com/office/drawing/2014/main" id="{5331087D-EA6A-46F7-B6DD-B6F7C7C644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7508" y="3389384"/>
            <a:ext cx="3595158" cy="253329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LM Protest Turns to Riot; Police Officer's Spine Shattered">
            <a:extLst>
              <a:ext uri="{FF2B5EF4-FFF2-40B4-BE49-F238E27FC236}">
                <a16:creationId xmlns:a16="http://schemas.microsoft.com/office/drawing/2014/main" id="{7EDC4D49-FDED-49EB-8CCA-1CD6D66647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0542" y="3514092"/>
            <a:ext cx="3425825" cy="22838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770594E-3EB8-4C93-9C76-731133564413}"/>
              </a:ext>
            </a:extLst>
          </p:cNvPr>
          <p:cNvSpPr txBox="1"/>
          <p:nvPr/>
        </p:nvSpPr>
        <p:spPr>
          <a:xfrm>
            <a:off x="7720542" y="5922681"/>
            <a:ext cx="3564740" cy="430887"/>
          </a:xfrm>
          <a:prstGeom prst="rect">
            <a:avLst/>
          </a:prstGeom>
          <a:noFill/>
        </p:spPr>
        <p:txBody>
          <a:bodyPr wrap="square" rtlCol="0">
            <a:spAutoFit/>
          </a:bodyPr>
          <a:lstStyle/>
          <a:p>
            <a:r>
              <a:rPr lang="en-US" sz="2200" dirty="0"/>
              <a:t>A “mostly peaceful” protest</a:t>
            </a:r>
          </a:p>
        </p:txBody>
      </p:sp>
      <p:sp>
        <p:nvSpPr>
          <p:cNvPr id="6" name="Footer Placeholder 5">
            <a:extLst>
              <a:ext uri="{FF2B5EF4-FFF2-40B4-BE49-F238E27FC236}">
                <a16:creationId xmlns:a16="http://schemas.microsoft.com/office/drawing/2014/main" id="{48ABECA4-81C4-4C5C-9061-AF93D37C0C36}"/>
              </a:ext>
            </a:extLst>
          </p:cNvPr>
          <p:cNvSpPr>
            <a:spLocks noGrp="1"/>
          </p:cNvSpPr>
          <p:nvPr>
            <p:ph type="ftr" sz="quarter" idx="11"/>
          </p:nvPr>
        </p:nvSpPr>
        <p:spPr/>
        <p:txBody>
          <a:bodyPr/>
          <a:lstStyle/>
          <a:p>
            <a:r>
              <a:rPr lang="en-US"/>
              <a:t>Send any questions and comments to work@thetaylorhome.org</a:t>
            </a:r>
          </a:p>
        </p:txBody>
      </p:sp>
    </p:spTree>
    <p:extLst>
      <p:ext uri="{BB962C8B-B14F-4D97-AF65-F5344CB8AC3E}">
        <p14:creationId xmlns:p14="http://schemas.microsoft.com/office/powerpoint/2010/main" val="2896191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ree, outdoor, sky, dancer&#10;&#10;Description automatically generated">
            <a:extLst>
              <a:ext uri="{FF2B5EF4-FFF2-40B4-BE49-F238E27FC236}">
                <a16:creationId xmlns:a16="http://schemas.microsoft.com/office/drawing/2014/main" id="{E841EE4E-0948-4062-9F46-08E8573D894F}"/>
              </a:ext>
            </a:extLst>
          </p:cNvPr>
          <p:cNvPicPr/>
          <p:nvPr/>
        </p:nvPicPr>
        <p:blipFill>
          <a:blip r:embed="rId2"/>
          <a:stretch>
            <a:fillRect/>
          </a:stretch>
        </p:blipFill>
        <p:spPr>
          <a:xfrm>
            <a:off x="502754" y="1337012"/>
            <a:ext cx="3488004" cy="2268861"/>
          </a:xfrm>
          <a:prstGeom prst="rect">
            <a:avLst/>
          </a:prstGeom>
        </p:spPr>
      </p:pic>
      <p:pic>
        <p:nvPicPr>
          <p:cNvPr id="3" name="Picture 2" descr="A picture containing tree, outdoor, people, person&#10;&#10;Description automatically generated">
            <a:extLst>
              <a:ext uri="{FF2B5EF4-FFF2-40B4-BE49-F238E27FC236}">
                <a16:creationId xmlns:a16="http://schemas.microsoft.com/office/drawing/2014/main" id="{52976C26-E010-4513-865B-FD6A09427A6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11576" y="4269003"/>
            <a:ext cx="3488004" cy="2127332"/>
          </a:xfrm>
          <a:prstGeom prst="rect">
            <a:avLst/>
          </a:prstGeom>
          <a:noFill/>
          <a:ln>
            <a:noFill/>
          </a:ln>
        </p:spPr>
      </p:pic>
      <p:pic>
        <p:nvPicPr>
          <p:cNvPr id="1026" name="Picture 2" descr="Black residents of Lakeland confronted the Ku Klux Klan along Dakota Avenue, now Martin Luther King, Jr., Avenue, as the Klan marched in 1938. Black citrus workers were trying to organize a union and the Klan arrived to try to stop the movement.">
            <a:extLst>
              <a:ext uri="{FF2B5EF4-FFF2-40B4-BE49-F238E27FC236}">
                <a16:creationId xmlns:a16="http://schemas.microsoft.com/office/drawing/2014/main" id="{0E072D38-C764-46AE-85BF-8E5AA7E7B4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2663" y="3400425"/>
            <a:ext cx="66675" cy="571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89E09DF-9158-48B9-9D2D-7DF90D6D8561}"/>
              </a:ext>
            </a:extLst>
          </p:cNvPr>
          <p:cNvSpPr txBox="1"/>
          <p:nvPr/>
        </p:nvSpPr>
        <p:spPr>
          <a:xfrm>
            <a:off x="1882908" y="3613283"/>
            <a:ext cx="985385" cy="461665"/>
          </a:xfrm>
          <a:prstGeom prst="rect">
            <a:avLst/>
          </a:prstGeom>
          <a:noFill/>
        </p:spPr>
        <p:txBody>
          <a:bodyPr wrap="square" rtlCol="0">
            <a:spAutoFit/>
          </a:bodyPr>
          <a:lstStyle/>
          <a:p>
            <a:r>
              <a:rPr lang="en-US" sz="2400" dirty="0"/>
              <a:t> 1925</a:t>
            </a:r>
          </a:p>
        </p:txBody>
      </p:sp>
      <p:sp>
        <p:nvSpPr>
          <p:cNvPr id="6" name="TextBox 5">
            <a:extLst>
              <a:ext uri="{FF2B5EF4-FFF2-40B4-BE49-F238E27FC236}">
                <a16:creationId xmlns:a16="http://schemas.microsoft.com/office/drawing/2014/main" id="{D23191C3-4944-4078-91E7-48033ADD3FFB}"/>
              </a:ext>
            </a:extLst>
          </p:cNvPr>
          <p:cNvSpPr txBox="1"/>
          <p:nvPr/>
        </p:nvSpPr>
        <p:spPr>
          <a:xfrm>
            <a:off x="6588716" y="3538968"/>
            <a:ext cx="2925858" cy="461665"/>
          </a:xfrm>
          <a:prstGeom prst="rect">
            <a:avLst/>
          </a:prstGeom>
          <a:noFill/>
        </p:spPr>
        <p:txBody>
          <a:bodyPr wrap="square" rtlCol="0">
            <a:spAutoFit/>
          </a:bodyPr>
          <a:lstStyle/>
          <a:p>
            <a:r>
              <a:rPr lang="en-US" sz="2400" dirty="0"/>
              <a:t>Wilmington, NC 1898</a:t>
            </a:r>
          </a:p>
        </p:txBody>
      </p:sp>
      <p:sp>
        <p:nvSpPr>
          <p:cNvPr id="9" name="TextBox 8">
            <a:extLst>
              <a:ext uri="{FF2B5EF4-FFF2-40B4-BE49-F238E27FC236}">
                <a16:creationId xmlns:a16="http://schemas.microsoft.com/office/drawing/2014/main" id="{8C6FBAAB-4EBA-42C4-B906-5CE4022ACD12}"/>
              </a:ext>
            </a:extLst>
          </p:cNvPr>
          <p:cNvSpPr txBox="1"/>
          <p:nvPr/>
        </p:nvSpPr>
        <p:spPr>
          <a:xfrm>
            <a:off x="1943925" y="6396335"/>
            <a:ext cx="924368" cy="461665"/>
          </a:xfrm>
          <a:prstGeom prst="rect">
            <a:avLst/>
          </a:prstGeom>
          <a:noFill/>
        </p:spPr>
        <p:txBody>
          <a:bodyPr wrap="square" rtlCol="0">
            <a:spAutoFit/>
          </a:bodyPr>
          <a:lstStyle/>
          <a:p>
            <a:r>
              <a:rPr lang="en-US" sz="2400" dirty="0"/>
              <a:t>2020</a:t>
            </a:r>
          </a:p>
        </p:txBody>
      </p:sp>
      <p:pic>
        <p:nvPicPr>
          <p:cNvPr id="1030" name="Picture 6" descr="Protesters gather in front of a fire near the North police precinct during a protest against racial injustice and police brutality on Sept. 6, 2020 in Portland, Ore.">
            <a:extLst>
              <a:ext uri="{FF2B5EF4-FFF2-40B4-BE49-F238E27FC236}">
                <a16:creationId xmlns:a16="http://schemas.microsoft.com/office/drawing/2014/main" id="{B60617C8-9446-477D-87C1-05703843E83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810"/>
          <a:stretch/>
        </p:blipFill>
        <p:spPr bwMode="auto">
          <a:xfrm>
            <a:off x="6408956" y="4293380"/>
            <a:ext cx="3285378" cy="210295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1856218-C0C4-482A-AF17-A8D4E2271C13}"/>
              </a:ext>
            </a:extLst>
          </p:cNvPr>
          <p:cNvSpPr txBox="1"/>
          <p:nvPr/>
        </p:nvSpPr>
        <p:spPr>
          <a:xfrm>
            <a:off x="6532317" y="6396335"/>
            <a:ext cx="3094283" cy="461665"/>
          </a:xfrm>
          <a:prstGeom prst="rect">
            <a:avLst/>
          </a:prstGeom>
          <a:noFill/>
        </p:spPr>
        <p:txBody>
          <a:bodyPr wrap="square" rtlCol="0">
            <a:spAutoFit/>
          </a:bodyPr>
          <a:lstStyle/>
          <a:p>
            <a:r>
              <a:rPr lang="en-US" sz="2400" dirty="0"/>
              <a:t>Portland, Oregon, 2020</a:t>
            </a:r>
          </a:p>
        </p:txBody>
      </p:sp>
      <p:sp>
        <p:nvSpPr>
          <p:cNvPr id="7" name="TextBox 6">
            <a:extLst>
              <a:ext uri="{FF2B5EF4-FFF2-40B4-BE49-F238E27FC236}">
                <a16:creationId xmlns:a16="http://schemas.microsoft.com/office/drawing/2014/main" id="{4FED6F75-CA07-497A-BC32-E4A9EDCEC99D}"/>
              </a:ext>
            </a:extLst>
          </p:cNvPr>
          <p:cNvSpPr txBox="1"/>
          <p:nvPr/>
        </p:nvSpPr>
        <p:spPr>
          <a:xfrm>
            <a:off x="4017815" y="652955"/>
            <a:ext cx="2268286" cy="5693866"/>
          </a:xfrm>
          <a:prstGeom prst="rect">
            <a:avLst/>
          </a:prstGeom>
          <a:noFill/>
        </p:spPr>
        <p:txBody>
          <a:bodyPr wrap="square" rtlCol="0">
            <a:spAutoFit/>
          </a:bodyPr>
          <a:lstStyle/>
          <a:p>
            <a:pPr algn="ctr"/>
            <a:endParaRPr lang="en-US" sz="2800" dirty="0">
              <a:solidFill>
                <a:srgbClr val="FF0000"/>
              </a:solidFill>
            </a:endParaRPr>
          </a:p>
          <a:p>
            <a:pPr algn="ctr"/>
            <a:endParaRPr lang="en-US" sz="2800" dirty="0">
              <a:solidFill>
                <a:srgbClr val="FF0000"/>
              </a:solidFill>
            </a:endParaRPr>
          </a:p>
          <a:p>
            <a:pPr algn="ctr"/>
            <a:r>
              <a:rPr lang="en-US" sz="2800" dirty="0">
                <a:solidFill>
                  <a:srgbClr val="FF0000"/>
                </a:solidFill>
              </a:rPr>
              <a:t>Old </a:t>
            </a:r>
          </a:p>
          <a:p>
            <a:pPr algn="ctr"/>
            <a:r>
              <a:rPr lang="en-US" sz="2800" dirty="0">
                <a:solidFill>
                  <a:srgbClr val="FF0000"/>
                </a:solidFill>
              </a:rPr>
              <a:t>racism, </a:t>
            </a:r>
          </a:p>
          <a:p>
            <a:pPr algn="ctr"/>
            <a:r>
              <a:rPr lang="en-US" sz="2800" dirty="0">
                <a:solidFill>
                  <a:srgbClr val="FF0000"/>
                </a:solidFill>
              </a:rPr>
              <a:t>20</a:t>
            </a:r>
            <a:r>
              <a:rPr lang="en-US" sz="2800" baseline="30000" dirty="0">
                <a:solidFill>
                  <a:srgbClr val="FF0000"/>
                </a:solidFill>
              </a:rPr>
              <a:t>th</a:t>
            </a:r>
            <a:r>
              <a:rPr lang="en-US" sz="2800" dirty="0">
                <a:solidFill>
                  <a:srgbClr val="FF0000"/>
                </a:solidFill>
              </a:rPr>
              <a:t> </a:t>
            </a:r>
          </a:p>
          <a:p>
            <a:pPr algn="ctr"/>
            <a:r>
              <a:rPr lang="en-US" sz="2800" dirty="0">
                <a:solidFill>
                  <a:srgbClr val="FF0000"/>
                </a:solidFill>
              </a:rPr>
              <a:t>century</a:t>
            </a:r>
          </a:p>
          <a:p>
            <a:pPr algn="ctr"/>
            <a:endParaRPr lang="en-US" sz="2800" dirty="0">
              <a:solidFill>
                <a:srgbClr val="FF0000"/>
              </a:solidFill>
            </a:endParaRPr>
          </a:p>
          <a:p>
            <a:pPr algn="ctr"/>
            <a:endParaRPr lang="en-US" sz="2800" dirty="0">
              <a:solidFill>
                <a:srgbClr val="FF0000"/>
              </a:solidFill>
            </a:endParaRPr>
          </a:p>
          <a:p>
            <a:pPr algn="ctr"/>
            <a:endParaRPr lang="en-US" sz="2800" dirty="0">
              <a:solidFill>
                <a:srgbClr val="FF0000"/>
              </a:solidFill>
            </a:endParaRPr>
          </a:p>
          <a:p>
            <a:pPr algn="ctr"/>
            <a:r>
              <a:rPr lang="en-US" sz="2800" dirty="0">
                <a:solidFill>
                  <a:srgbClr val="FF0000"/>
                </a:solidFill>
              </a:rPr>
              <a:t>“New, improved” </a:t>
            </a:r>
          </a:p>
          <a:p>
            <a:pPr algn="ctr"/>
            <a:r>
              <a:rPr lang="en-US" sz="2800" dirty="0">
                <a:solidFill>
                  <a:srgbClr val="FF0000"/>
                </a:solidFill>
              </a:rPr>
              <a:t>Racism, 21</a:t>
            </a:r>
            <a:r>
              <a:rPr lang="en-US" sz="2800" baseline="30000" dirty="0">
                <a:solidFill>
                  <a:srgbClr val="FF0000"/>
                </a:solidFill>
              </a:rPr>
              <a:t>st</a:t>
            </a:r>
            <a:r>
              <a:rPr lang="en-US" sz="2800" dirty="0">
                <a:solidFill>
                  <a:srgbClr val="FF0000"/>
                </a:solidFill>
              </a:rPr>
              <a:t> </a:t>
            </a:r>
          </a:p>
          <a:p>
            <a:pPr algn="ctr"/>
            <a:r>
              <a:rPr lang="en-US" sz="2800" dirty="0">
                <a:solidFill>
                  <a:srgbClr val="FF0000"/>
                </a:solidFill>
              </a:rPr>
              <a:t>century </a:t>
            </a:r>
          </a:p>
        </p:txBody>
      </p:sp>
      <p:sp>
        <p:nvSpPr>
          <p:cNvPr id="4" name="TextBox 3">
            <a:extLst>
              <a:ext uri="{FF2B5EF4-FFF2-40B4-BE49-F238E27FC236}">
                <a16:creationId xmlns:a16="http://schemas.microsoft.com/office/drawing/2014/main" id="{A69A335B-6C6F-46CD-9BFF-0998C0E0F988}"/>
              </a:ext>
            </a:extLst>
          </p:cNvPr>
          <p:cNvSpPr txBox="1"/>
          <p:nvPr/>
        </p:nvSpPr>
        <p:spPr>
          <a:xfrm>
            <a:off x="9626600" y="4679920"/>
            <a:ext cx="2429933" cy="1200329"/>
          </a:xfrm>
          <a:prstGeom prst="rect">
            <a:avLst/>
          </a:prstGeom>
          <a:noFill/>
        </p:spPr>
        <p:txBody>
          <a:bodyPr wrap="square" rtlCol="0">
            <a:spAutoFit/>
          </a:bodyPr>
          <a:lstStyle/>
          <a:p>
            <a:pPr algn="ctr"/>
            <a:r>
              <a:rPr lang="en-US" sz="2400" dirty="0"/>
              <a:t>Whites can’t be safe if they are “incurably evil” </a:t>
            </a:r>
          </a:p>
        </p:txBody>
      </p:sp>
      <p:sp>
        <p:nvSpPr>
          <p:cNvPr id="12" name="TextBox 11">
            <a:extLst>
              <a:ext uri="{FF2B5EF4-FFF2-40B4-BE49-F238E27FC236}">
                <a16:creationId xmlns:a16="http://schemas.microsoft.com/office/drawing/2014/main" id="{15F26193-3AA7-4BA2-AC2A-B16425068FFF}"/>
              </a:ext>
            </a:extLst>
          </p:cNvPr>
          <p:cNvSpPr txBox="1"/>
          <p:nvPr/>
        </p:nvSpPr>
        <p:spPr>
          <a:xfrm flipH="1">
            <a:off x="0" y="226898"/>
            <a:ext cx="12076632" cy="707886"/>
          </a:xfrm>
          <a:prstGeom prst="rect">
            <a:avLst/>
          </a:prstGeom>
          <a:noFill/>
        </p:spPr>
        <p:txBody>
          <a:bodyPr wrap="square" rtlCol="0">
            <a:spAutoFit/>
          </a:bodyPr>
          <a:lstStyle/>
          <a:p>
            <a:pPr algn="ctr"/>
            <a:r>
              <a:rPr lang="en-US" sz="4000" dirty="0"/>
              <a:t>3b. CRT/BLM should remind us of the KKK</a:t>
            </a:r>
          </a:p>
        </p:txBody>
      </p:sp>
      <p:sp>
        <p:nvSpPr>
          <p:cNvPr id="13" name="TextBox 12">
            <a:extLst>
              <a:ext uri="{FF2B5EF4-FFF2-40B4-BE49-F238E27FC236}">
                <a16:creationId xmlns:a16="http://schemas.microsoft.com/office/drawing/2014/main" id="{F53EB12A-97D1-4DAF-99EE-20AD5E1CFE17}"/>
              </a:ext>
            </a:extLst>
          </p:cNvPr>
          <p:cNvSpPr txBox="1"/>
          <p:nvPr/>
        </p:nvSpPr>
        <p:spPr>
          <a:xfrm>
            <a:off x="9808347" y="1166459"/>
            <a:ext cx="2268285" cy="2677656"/>
          </a:xfrm>
          <a:prstGeom prst="rect">
            <a:avLst/>
          </a:prstGeom>
          <a:noFill/>
        </p:spPr>
        <p:txBody>
          <a:bodyPr wrap="square" rtlCol="0">
            <a:spAutoFit/>
          </a:bodyPr>
          <a:lstStyle/>
          <a:p>
            <a:r>
              <a:rPr lang="en-US" sz="2400" dirty="0"/>
              <a:t>A stolen 1898 North Carolina election at gunpoint and Wilmington murders led to Jim Crow</a:t>
            </a:r>
          </a:p>
        </p:txBody>
      </p:sp>
      <p:pic>
        <p:nvPicPr>
          <p:cNvPr id="15" name="Picture 2" descr="Marker: D-118">
            <a:extLst>
              <a:ext uri="{FF2B5EF4-FFF2-40B4-BE49-F238E27FC236}">
                <a16:creationId xmlns:a16="http://schemas.microsoft.com/office/drawing/2014/main" id="{F6108348-8DC7-4942-A406-93403DED7B1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8958" b="16284"/>
          <a:stretch/>
        </p:blipFill>
        <p:spPr bwMode="auto">
          <a:xfrm>
            <a:off x="6341222" y="1239230"/>
            <a:ext cx="3222174" cy="221834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8AAAF5E-3C6E-4556-AF0E-9272110194C3}"/>
              </a:ext>
            </a:extLst>
          </p:cNvPr>
          <p:cNvSpPr/>
          <p:nvPr/>
        </p:nvSpPr>
        <p:spPr>
          <a:xfrm>
            <a:off x="4281704" y="1481667"/>
            <a:ext cx="1780959" cy="186160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34019BB-76CA-4D1C-9311-BDB79FAEE6EF}"/>
              </a:ext>
            </a:extLst>
          </p:cNvPr>
          <p:cNvSpPr/>
          <p:nvPr/>
        </p:nvSpPr>
        <p:spPr>
          <a:xfrm>
            <a:off x="4267200" y="4445529"/>
            <a:ext cx="1888069" cy="186160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9">
            <a:extLst>
              <a:ext uri="{FF2B5EF4-FFF2-40B4-BE49-F238E27FC236}">
                <a16:creationId xmlns:a16="http://schemas.microsoft.com/office/drawing/2014/main" id="{29EC8FC5-FB52-41CB-AD37-C8760E6AB067}"/>
              </a:ext>
            </a:extLst>
          </p:cNvPr>
          <p:cNvSpPr>
            <a:spLocks noGrp="1"/>
          </p:cNvSpPr>
          <p:nvPr>
            <p:ph type="ftr" sz="quarter" idx="11"/>
          </p:nvPr>
        </p:nvSpPr>
        <p:spPr/>
        <p:txBody>
          <a:bodyPr/>
          <a:lstStyle/>
          <a:p>
            <a:r>
              <a:rPr lang="en-US"/>
              <a:t>Send any questions and comments to work@thetaylorhome.org</a:t>
            </a:r>
          </a:p>
        </p:txBody>
      </p:sp>
    </p:spTree>
    <p:extLst>
      <p:ext uri="{BB962C8B-B14F-4D97-AF65-F5344CB8AC3E}">
        <p14:creationId xmlns:p14="http://schemas.microsoft.com/office/powerpoint/2010/main" val="740400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E17CD6-CDA2-4B00-9D10-FFA19D165107}"/>
              </a:ext>
            </a:extLst>
          </p:cNvPr>
          <p:cNvSpPr txBox="1"/>
          <p:nvPr/>
        </p:nvSpPr>
        <p:spPr>
          <a:xfrm>
            <a:off x="2728821" y="119723"/>
            <a:ext cx="7004033" cy="1323439"/>
          </a:xfrm>
          <a:prstGeom prst="rect">
            <a:avLst/>
          </a:prstGeom>
          <a:noFill/>
        </p:spPr>
        <p:txBody>
          <a:bodyPr wrap="none" rtlCol="0">
            <a:spAutoFit/>
          </a:bodyPr>
          <a:lstStyle/>
          <a:p>
            <a:pPr algn="ctr"/>
            <a:r>
              <a:rPr lang="en-US" sz="4400" b="1" dirty="0">
                <a:latin typeface="+mj-lt"/>
              </a:rPr>
              <a:t>4. Halting CRT</a:t>
            </a:r>
          </a:p>
          <a:p>
            <a:pPr algn="ctr"/>
            <a:r>
              <a:rPr lang="en-US" sz="3600" b="1" dirty="0">
                <a:latin typeface="+mj-lt"/>
              </a:rPr>
              <a:t>4a. Why is opposition so ineffective?  </a:t>
            </a:r>
          </a:p>
        </p:txBody>
      </p:sp>
      <p:sp>
        <p:nvSpPr>
          <p:cNvPr id="3" name="TextBox 2">
            <a:extLst>
              <a:ext uri="{FF2B5EF4-FFF2-40B4-BE49-F238E27FC236}">
                <a16:creationId xmlns:a16="http://schemas.microsoft.com/office/drawing/2014/main" id="{DCEB0176-DF83-45C1-8033-591C3B66E78A}"/>
              </a:ext>
            </a:extLst>
          </p:cNvPr>
          <p:cNvSpPr txBox="1"/>
          <p:nvPr/>
        </p:nvSpPr>
        <p:spPr>
          <a:xfrm>
            <a:off x="226242" y="1443162"/>
            <a:ext cx="11352129" cy="5693866"/>
          </a:xfrm>
          <a:prstGeom prst="rect">
            <a:avLst/>
          </a:prstGeom>
          <a:noFill/>
        </p:spPr>
        <p:txBody>
          <a:bodyPr wrap="square" numCol="2" rtlCol="0">
            <a:spAutoFit/>
          </a:bodyPr>
          <a:lstStyle/>
          <a:p>
            <a:pPr marL="514350" indent="-514350">
              <a:buAutoNum type="arabicPeriod"/>
            </a:pPr>
            <a:r>
              <a:rPr lang="en-US" sz="2600" dirty="0"/>
              <a:t>People fear </a:t>
            </a:r>
            <a:r>
              <a:rPr lang="en-US" sz="2600" dirty="0" err="1"/>
              <a:t>doxxing</a:t>
            </a:r>
            <a:r>
              <a:rPr lang="en-US" sz="2600" dirty="0"/>
              <a:t>, firing for speaking out (Amos 5:13);  institutions become echo chambers</a:t>
            </a:r>
          </a:p>
          <a:p>
            <a:pPr marL="514350" indent="-514350">
              <a:buAutoNum type="arabicPeriod"/>
            </a:pPr>
            <a:endParaRPr lang="en-US" sz="2600" dirty="0"/>
          </a:p>
          <a:p>
            <a:pPr marL="514350" indent="-514350">
              <a:buAutoNum type="arabicPeriod"/>
            </a:pPr>
            <a:r>
              <a:rPr lang="en-US" sz="2600" dirty="0"/>
              <a:t>CRT claims criticism proves  “racism”, “white fragility”, “unconscious bias”, “internalized white supremacy”</a:t>
            </a:r>
          </a:p>
          <a:p>
            <a:pPr marL="514350" indent="-514350">
              <a:buAutoNum type="arabicPeriod"/>
            </a:pPr>
            <a:endParaRPr lang="en-US" sz="2600" dirty="0"/>
          </a:p>
          <a:p>
            <a:pPr marL="514350" indent="-514350">
              <a:buAutoNum type="arabicPeriod"/>
            </a:pPr>
            <a:r>
              <a:rPr lang="en-US" sz="2600" dirty="0"/>
              <a:t>CRT false premise goes unchallenged:  Our racist past indicates America was founded on racism (1619 Project)</a:t>
            </a:r>
          </a:p>
          <a:p>
            <a:endParaRPr lang="en-US" sz="2600" dirty="0"/>
          </a:p>
          <a:p>
            <a:endParaRPr lang="en-US" sz="2600" dirty="0"/>
          </a:p>
          <a:p>
            <a:endParaRPr lang="en-US" sz="2600" dirty="0"/>
          </a:p>
          <a:p>
            <a:r>
              <a:rPr lang="en-US" sz="2600" dirty="0"/>
              <a:t>4.  Most dissenters attack CRT only in </a:t>
            </a:r>
          </a:p>
          <a:p>
            <a:r>
              <a:rPr lang="en-US" sz="2600" dirty="0"/>
              <a:t>theory but not the practical consequences </a:t>
            </a:r>
            <a:r>
              <a:rPr lang="en-US" sz="2600" i="1" dirty="0"/>
              <a:t>at every level</a:t>
            </a:r>
            <a:endParaRPr lang="en-US" sz="2600" dirty="0"/>
          </a:p>
          <a:p>
            <a:pPr marL="514350" indent="-514350">
              <a:buAutoNum type="arabicPeriod"/>
            </a:pPr>
            <a:endParaRPr lang="en-US" sz="2600" dirty="0"/>
          </a:p>
        </p:txBody>
      </p:sp>
      <p:pic>
        <p:nvPicPr>
          <p:cNvPr id="3074" name="Picture 2" descr="What is Doxxing and How to Avoid it? - MalwareFox">
            <a:extLst>
              <a:ext uri="{FF2B5EF4-FFF2-40B4-BE49-F238E27FC236}">
                <a16:creationId xmlns:a16="http://schemas.microsoft.com/office/drawing/2014/main" id="{AAF88770-208A-43DD-A992-A44DD77646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5698"/>
          <a:stretch/>
        </p:blipFill>
        <p:spPr bwMode="auto">
          <a:xfrm>
            <a:off x="5902307" y="3538331"/>
            <a:ext cx="3404835" cy="227525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ired clipart 20 free Cliparts | Download images on ...">
            <a:extLst>
              <a:ext uri="{FF2B5EF4-FFF2-40B4-BE49-F238E27FC236}">
                <a16:creationId xmlns:a16="http://schemas.microsoft.com/office/drawing/2014/main" id="{5BEA2242-F2CF-4B87-9527-4270324D72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551"/>
          <a:stretch/>
        </p:blipFill>
        <p:spPr bwMode="auto">
          <a:xfrm>
            <a:off x="9862511" y="3341537"/>
            <a:ext cx="1637569" cy="26688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3DEFB09-858B-4522-8231-BB4456B9F8B8}"/>
              </a:ext>
            </a:extLst>
          </p:cNvPr>
          <p:cNvSpPr txBox="1"/>
          <p:nvPr/>
        </p:nvSpPr>
        <p:spPr>
          <a:xfrm>
            <a:off x="6502400" y="6045194"/>
            <a:ext cx="4997679" cy="461665"/>
          </a:xfrm>
          <a:prstGeom prst="rect">
            <a:avLst/>
          </a:prstGeom>
          <a:noFill/>
        </p:spPr>
        <p:txBody>
          <a:bodyPr wrap="square" rtlCol="0">
            <a:spAutoFit/>
          </a:bodyPr>
          <a:lstStyle/>
          <a:p>
            <a:r>
              <a:rPr lang="en-US" sz="2400" i="1" dirty="0"/>
              <a:t>You’re </a:t>
            </a:r>
            <a:r>
              <a:rPr lang="en-US" sz="2400" i="1" dirty="0" err="1"/>
              <a:t>doxxed</a:t>
            </a:r>
            <a:r>
              <a:rPr lang="en-US" sz="2400" i="1" dirty="0"/>
              <a:t>!                     You’re fired!</a:t>
            </a:r>
          </a:p>
        </p:txBody>
      </p:sp>
      <p:sp>
        <p:nvSpPr>
          <p:cNvPr id="5" name="Footer Placeholder 4">
            <a:extLst>
              <a:ext uri="{FF2B5EF4-FFF2-40B4-BE49-F238E27FC236}">
                <a16:creationId xmlns:a16="http://schemas.microsoft.com/office/drawing/2014/main" id="{E65CE8E5-957D-4784-AF3F-0F9385F9E09A}"/>
              </a:ext>
            </a:extLst>
          </p:cNvPr>
          <p:cNvSpPr>
            <a:spLocks noGrp="1"/>
          </p:cNvSpPr>
          <p:nvPr>
            <p:ph type="ftr" sz="quarter" idx="11"/>
          </p:nvPr>
        </p:nvSpPr>
        <p:spPr/>
        <p:txBody>
          <a:bodyPr/>
          <a:lstStyle/>
          <a:p>
            <a:r>
              <a:rPr lang="en-US"/>
              <a:t>Send any questions and comments to work@thetaylorhome.org</a:t>
            </a:r>
          </a:p>
        </p:txBody>
      </p:sp>
    </p:spTree>
    <p:extLst>
      <p:ext uri="{BB962C8B-B14F-4D97-AF65-F5344CB8AC3E}">
        <p14:creationId xmlns:p14="http://schemas.microsoft.com/office/powerpoint/2010/main" val="745137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9DEDF-4F5F-4565-A346-E6A88B9979B4}"/>
              </a:ext>
            </a:extLst>
          </p:cNvPr>
          <p:cNvSpPr txBox="1"/>
          <p:nvPr/>
        </p:nvSpPr>
        <p:spPr>
          <a:xfrm>
            <a:off x="983022" y="89395"/>
            <a:ext cx="10082911" cy="646331"/>
          </a:xfrm>
          <a:prstGeom prst="rect">
            <a:avLst/>
          </a:prstGeom>
          <a:noFill/>
        </p:spPr>
        <p:txBody>
          <a:bodyPr wrap="square" rtlCol="0">
            <a:spAutoFit/>
          </a:bodyPr>
          <a:lstStyle/>
          <a:p>
            <a:pPr algn="ctr"/>
            <a:r>
              <a:rPr lang="en-US" sz="3600" b="1" dirty="0">
                <a:latin typeface="+mj-lt"/>
              </a:rPr>
              <a:t>4b. Three successful anti-CRT strategies (1)</a:t>
            </a:r>
          </a:p>
        </p:txBody>
      </p:sp>
      <p:sp>
        <p:nvSpPr>
          <p:cNvPr id="5" name="TextBox 4">
            <a:extLst>
              <a:ext uri="{FF2B5EF4-FFF2-40B4-BE49-F238E27FC236}">
                <a16:creationId xmlns:a16="http://schemas.microsoft.com/office/drawing/2014/main" id="{B6AEC8F0-C5EE-4F6F-A117-9F84BB65C292}"/>
              </a:ext>
            </a:extLst>
          </p:cNvPr>
          <p:cNvSpPr txBox="1"/>
          <p:nvPr/>
        </p:nvSpPr>
        <p:spPr>
          <a:xfrm>
            <a:off x="337284" y="735726"/>
            <a:ext cx="11669921" cy="3539430"/>
          </a:xfrm>
          <a:prstGeom prst="rect">
            <a:avLst/>
          </a:prstGeom>
          <a:noFill/>
        </p:spPr>
        <p:txBody>
          <a:bodyPr wrap="square" numCol="2">
            <a:spAutoFit/>
          </a:bodyPr>
          <a:lstStyle/>
          <a:p>
            <a:pPr marL="342900" indent="-342900">
              <a:buAutoNum type="arabicPeriod"/>
            </a:pPr>
            <a:r>
              <a:rPr lang="en-US" sz="2800" i="1" u="sng" dirty="0">
                <a:solidFill>
                  <a:srgbClr val="FF0000"/>
                </a:solidFill>
              </a:rPr>
              <a:t>Government action</a:t>
            </a:r>
          </a:p>
          <a:p>
            <a:r>
              <a:rPr lang="en-US" sz="2800" dirty="0"/>
              <a:t>    A) State legislation outlawing CRT in our institutions (schools, etc.)</a:t>
            </a:r>
          </a:p>
          <a:p>
            <a:r>
              <a:rPr lang="en-US" sz="2800" dirty="0"/>
              <a:t>    B) Lawsuits: Against forced speech (1</a:t>
            </a:r>
            <a:r>
              <a:rPr lang="en-US" sz="2800" baseline="30000" dirty="0"/>
              <a:t>st</a:t>
            </a:r>
            <a:r>
              <a:rPr lang="en-US" sz="2800" dirty="0"/>
              <a:t> Amendment), equal protection violations (14</a:t>
            </a:r>
            <a:r>
              <a:rPr lang="en-US" sz="2800" baseline="30000" dirty="0"/>
              <a:t>th</a:t>
            </a:r>
            <a:r>
              <a:rPr lang="en-US" sz="2800" dirty="0"/>
              <a:t> Amendment), racial discrimination (1964 Civil Rights Act)</a:t>
            </a:r>
          </a:p>
          <a:p>
            <a:endParaRPr lang="en-US" sz="2800" dirty="0"/>
          </a:p>
        </p:txBody>
      </p:sp>
      <p:pic>
        <p:nvPicPr>
          <p:cNvPr id="6" name="Picture 6" descr="Public school students 'abused' by critical race theory ...">
            <a:extLst>
              <a:ext uri="{FF2B5EF4-FFF2-40B4-BE49-F238E27FC236}">
                <a16:creationId xmlns:a16="http://schemas.microsoft.com/office/drawing/2014/main" id="{AAC4F298-7F02-4B47-9D23-77D7DABCC5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75" y="838684"/>
            <a:ext cx="4514850" cy="24669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C3043E0-BF7F-4032-88B6-8DDA545242F3}"/>
              </a:ext>
            </a:extLst>
          </p:cNvPr>
          <p:cNvSpPr txBox="1"/>
          <p:nvPr/>
        </p:nvSpPr>
        <p:spPr>
          <a:xfrm>
            <a:off x="6347057" y="3340353"/>
            <a:ext cx="2236671" cy="646331"/>
          </a:xfrm>
          <a:prstGeom prst="rect">
            <a:avLst/>
          </a:prstGeom>
          <a:noFill/>
        </p:spPr>
        <p:txBody>
          <a:bodyPr wrap="square" rtlCol="0">
            <a:spAutoFit/>
          </a:bodyPr>
          <a:lstStyle/>
          <a:p>
            <a:r>
              <a:rPr lang="en-US" dirty="0"/>
              <a:t>Dr. Carol Swain </a:t>
            </a:r>
          </a:p>
          <a:p>
            <a:r>
              <a:rPr lang="en-US" dirty="0"/>
              <a:t>(Vanderbilt, Ret.)</a:t>
            </a:r>
          </a:p>
        </p:txBody>
      </p:sp>
      <p:sp>
        <p:nvSpPr>
          <p:cNvPr id="8" name="TextBox 7">
            <a:extLst>
              <a:ext uri="{FF2B5EF4-FFF2-40B4-BE49-F238E27FC236}">
                <a16:creationId xmlns:a16="http://schemas.microsoft.com/office/drawing/2014/main" id="{4A061E94-417E-4A86-89CA-B79ED18C5778}"/>
              </a:ext>
            </a:extLst>
          </p:cNvPr>
          <p:cNvSpPr txBox="1"/>
          <p:nvPr/>
        </p:nvSpPr>
        <p:spPr>
          <a:xfrm>
            <a:off x="9330266" y="3340353"/>
            <a:ext cx="1930401" cy="646331"/>
          </a:xfrm>
          <a:prstGeom prst="rect">
            <a:avLst/>
          </a:prstGeom>
          <a:noFill/>
        </p:spPr>
        <p:txBody>
          <a:bodyPr wrap="square" rtlCol="0">
            <a:spAutoFit/>
          </a:bodyPr>
          <a:lstStyle/>
          <a:p>
            <a:r>
              <a:rPr lang="en-US" dirty="0"/>
              <a:t>Lt. Gov. Robinson</a:t>
            </a:r>
          </a:p>
          <a:p>
            <a:r>
              <a:rPr lang="en-US" dirty="0"/>
              <a:t>       (R-NC) </a:t>
            </a:r>
          </a:p>
        </p:txBody>
      </p:sp>
      <p:pic>
        <p:nvPicPr>
          <p:cNvPr id="2050" name="Picture 2" descr="Historian says right-wing attacks on Critical Race Theory ...">
            <a:extLst>
              <a:ext uri="{FF2B5EF4-FFF2-40B4-BE49-F238E27FC236}">
                <a16:creationId xmlns:a16="http://schemas.microsoft.com/office/drawing/2014/main" id="{73662694-33DD-459F-B2C9-270E57ECE2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6352" y="4021378"/>
            <a:ext cx="3840895" cy="22364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21AD2DF-226D-4911-A865-76900695CBA3}"/>
              </a:ext>
            </a:extLst>
          </p:cNvPr>
          <p:cNvSpPr txBox="1"/>
          <p:nvPr/>
        </p:nvSpPr>
        <p:spPr>
          <a:xfrm flipH="1">
            <a:off x="7178248" y="6312675"/>
            <a:ext cx="3428999" cy="369332"/>
          </a:xfrm>
          <a:prstGeom prst="rect">
            <a:avLst/>
          </a:prstGeom>
          <a:noFill/>
        </p:spPr>
        <p:txBody>
          <a:bodyPr wrap="square" rtlCol="0">
            <a:spAutoFit/>
          </a:bodyPr>
          <a:lstStyle/>
          <a:p>
            <a:r>
              <a:rPr lang="en-US" dirty="0"/>
              <a:t>CRT banned, Idaho Senate, 2021</a:t>
            </a:r>
          </a:p>
        </p:txBody>
      </p:sp>
      <p:pic>
        <p:nvPicPr>
          <p:cNvPr id="2052" name="Picture 4" descr="Lawsuit Clipart | Clipart Panda - Free Clipart Images">
            <a:extLst>
              <a:ext uri="{FF2B5EF4-FFF2-40B4-BE49-F238E27FC236}">
                <a16:creationId xmlns:a16="http://schemas.microsoft.com/office/drawing/2014/main" id="{0A367D4A-D4A0-4FAA-B9FA-8DC05D46006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727"/>
          <a:stretch/>
        </p:blipFill>
        <p:spPr bwMode="auto">
          <a:xfrm>
            <a:off x="1796417" y="3883458"/>
            <a:ext cx="3428999" cy="27465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4939510-D195-48E4-9A13-578EC70E36F6}"/>
              </a:ext>
            </a:extLst>
          </p:cNvPr>
          <p:cNvSpPr txBox="1"/>
          <p:nvPr/>
        </p:nvSpPr>
        <p:spPr>
          <a:xfrm>
            <a:off x="8048841" y="3478852"/>
            <a:ext cx="1399957" cy="369332"/>
          </a:xfrm>
          <a:prstGeom prst="rect">
            <a:avLst/>
          </a:prstGeom>
          <a:noFill/>
        </p:spPr>
        <p:txBody>
          <a:bodyPr wrap="square" rtlCol="0">
            <a:spAutoFit/>
          </a:bodyPr>
          <a:lstStyle/>
          <a:p>
            <a:r>
              <a:rPr lang="en-US" dirty="0"/>
              <a:t>Interviewer</a:t>
            </a:r>
          </a:p>
        </p:txBody>
      </p:sp>
      <p:sp>
        <p:nvSpPr>
          <p:cNvPr id="9" name="Footer Placeholder 8">
            <a:extLst>
              <a:ext uri="{FF2B5EF4-FFF2-40B4-BE49-F238E27FC236}">
                <a16:creationId xmlns:a16="http://schemas.microsoft.com/office/drawing/2014/main" id="{280235A7-7F5B-4E23-97B9-1CD94F7AE4D9}"/>
              </a:ext>
            </a:extLst>
          </p:cNvPr>
          <p:cNvSpPr>
            <a:spLocks noGrp="1"/>
          </p:cNvSpPr>
          <p:nvPr>
            <p:ph type="ftr" sz="quarter" idx="11"/>
          </p:nvPr>
        </p:nvSpPr>
        <p:spPr/>
        <p:txBody>
          <a:bodyPr/>
          <a:lstStyle/>
          <a:p>
            <a:r>
              <a:rPr lang="en-US"/>
              <a:t>Send any questions and comments to work@thetaylorhome.org</a:t>
            </a:r>
          </a:p>
        </p:txBody>
      </p:sp>
    </p:spTree>
    <p:extLst>
      <p:ext uri="{BB962C8B-B14F-4D97-AF65-F5344CB8AC3E}">
        <p14:creationId xmlns:p14="http://schemas.microsoft.com/office/powerpoint/2010/main" val="1515104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9DEDF-4F5F-4565-A346-E6A88B9979B4}"/>
              </a:ext>
            </a:extLst>
          </p:cNvPr>
          <p:cNvSpPr txBox="1"/>
          <p:nvPr/>
        </p:nvSpPr>
        <p:spPr>
          <a:xfrm>
            <a:off x="983022" y="89395"/>
            <a:ext cx="10082911" cy="646331"/>
          </a:xfrm>
          <a:prstGeom prst="rect">
            <a:avLst/>
          </a:prstGeom>
          <a:noFill/>
        </p:spPr>
        <p:txBody>
          <a:bodyPr wrap="square" rtlCol="0">
            <a:spAutoFit/>
          </a:bodyPr>
          <a:lstStyle/>
          <a:p>
            <a:pPr algn="ctr"/>
            <a:r>
              <a:rPr lang="en-US" sz="3600" b="1" dirty="0">
                <a:latin typeface="+mj-lt"/>
              </a:rPr>
              <a:t>4b. Three successful anti-CRT strategies (2)</a:t>
            </a:r>
          </a:p>
        </p:txBody>
      </p:sp>
      <p:sp>
        <p:nvSpPr>
          <p:cNvPr id="5" name="TextBox 4">
            <a:extLst>
              <a:ext uri="{FF2B5EF4-FFF2-40B4-BE49-F238E27FC236}">
                <a16:creationId xmlns:a16="http://schemas.microsoft.com/office/drawing/2014/main" id="{B6AEC8F0-C5EE-4F6F-A117-9F84BB65C292}"/>
              </a:ext>
            </a:extLst>
          </p:cNvPr>
          <p:cNvSpPr txBox="1"/>
          <p:nvPr/>
        </p:nvSpPr>
        <p:spPr>
          <a:xfrm>
            <a:off x="563136" y="870769"/>
            <a:ext cx="11397516" cy="3539430"/>
          </a:xfrm>
          <a:prstGeom prst="rect">
            <a:avLst/>
          </a:prstGeom>
          <a:noFill/>
        </p:spPr>
        <p:txBody>
          <a:bodyPr wrap="square" numCol="2">
            <a:spAutoFit/>
          </a:bodyPr>
          <a:lstStyle/>
          <a:p>
            <a:r>
              <a:rPr lang="en-US" sz="2800" i="1" dirty="0">
                <a:solidFill>
                  <a:srgbClr val="FF0000"/>
                </a:solidFill>
              </a:rPr>
              <a:t>2. </a:t>
            </a:r>
            <a:r>
              <a:rPr lang="en-US" sz="2800" i="1" u="sng" dirty="0">
                <a:solidFill>
                  <a:srgbClr val="FF0000"/>
                </a:solidFill>
              </a:rPr>
              <a:t>Grassroots mobilization</a:t>
            </a:r>
          </a:p>
          <a:p>
            <a:r>
              <a:rPr lang="en-US" sz="2800" dirty="0"/>
              <a:t>   A) Full court press against lies </a:t>
            </a:r>
          </a:p>
          <a:p>
            <a:r>
              <a:rPr lang="en-US" sz="2800" dirty="0"/>
              <a:t>   B) Parents resist school boards</a:t>
            </a:r>
          </a:p>
          <a:p>
            <a:r>
              <a:rPr lang="en-US" sz="2800" dirty="0"/>
              <a:t>   C) Employees resist reeducation</a:t>
            </a:r>
          </a:p>
          <a:p>
            <a:r>
              <a:rPr lang="en-US" sz="2800" dirty="0"/>
              <a:t>   D) Resist race essentialism, collective guilt, neo-segregation</a:t>
            </a:r>
          </a:p>
          <a:p>
            <a:r>
              <a:rPr lang="en-US" sz="2800" dirty="0"/>
              <a:t>   E) Mao’s Cultural Revolution survivors insist: </a:t>
            </a:r>
            <a:r>
              <a:rPr lang="en-US" sz="2800" i="1" u="sng" dirty="0"/>
              <a:t>“Not in America!!”</a:t>
            </a:r>
          </a:p>
          <a:p>
            <a:r>
              <a:rPr lang="en-US" sz="2800" dirty="0"/>
              <a:t>   </a:t>
            </a:r>
          </a:p>
        </p:txBody>
      </p:sp>
      <p:sp>
        <p:nvSpPr>
          <p:cNvPr id="3" name="TextBox 2">
            <a:extLst>
              <a:ext uri="{FF2B5EF4-FFF2-40B4-BE49-F238E27FC236}">
                <a16:creationId xmlns:a16="http://schemas.microsoft.com/office/drawing/2014/main" id="{E8DC5178-E796-4AEE-A568-ACD78A1D1CBF}"/>
              </a:ext>
            </a:extLst>
          </p:cNvPr>
          <p:cNvSpPr txBox="1"/>
          <p:nvPr/>
        </p:nvSpPr>
        <p:spPr>
          <a:xfrm>
            <a:off x="6323931" y="6370349"/>
            <a:ext cx="4922212" cy="415498"/>
          </a:xfrm>
          <a:prstGeom prst="rect">
            <a:avLst/>
          </a:prstGeom>
          <a:noFill/>
        </p:spPr>
        <p:txBody>
          <a:bodyPr wrap="square" rtlCol="0">
            <a:spAutoFit/>
          </a:bodyPr>
          <a:lstStyle/>
          <a:p>
            <a:r>
              <a:rPr lang="en-US" sz="2100" dirty="0"/>
              <a:t>Loudoun County, VA school board meeting</a:t>
            </a:r>
          </a:p>
        </p:txBody>
      </p:sp>
      <p:pic>
        <p:nvPicPr>
          <p:cNvPr id="3078" name="Picture 6" descr="Coca-Cola Accused Of Telling Employees To Be 'Less White ...">
            <a:extLst>
              <a:ext uri="{FF2B5EF4-FFF2-40B4-BE49-F238E27FC236}">
                <a16:creationId xmlns:a16="http://schemas.microsoft.com/office/drawing/2014/main" id="{6A80DAF9-41DE-4347-A440-C1C8DCC980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745" r="19245"/>
          <a:stretch/>
        </p:blipFill>
        <p:spPr bwMode="auto">
          <a:xfrm>
            <a:off x="1430865" y="4486895"/>
            <a:ext cx="3471333" cy="19526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E731B95-D1CC-4209-A6CE-8622CF45D9BA}"/>
              </a:ext>
            </a:extLst>
          </p:cNvPr>
          <p:cNvSpPr txBox="1"/>
          <p:nvPr/>
        </p:nvSpPr>
        <p:spPr>
          <a:xfrm>
            <a:off x="2116672" y="6443258"/>
            <a:ext cx="3471333" cy="415498"/>
          </a:xfrm>
          <a:prstGeom prst="rect">
            <a:avLst/>
          </a:prstGeom>
          <a:noFill/>
        </p:spPr>
        <p:txBody>
          <a:bodyPr wrap="square" rtlCol="0">
            <a:spAutoFit/>
          </a:bodyPr>
          <a:lstStyle/>
          <a:p>
            <a:r>
              <a:rPr lang="en-US" sz="2100" dirty="0"/>
              <a:t>Be a whistleblower?</a:t>
            </a:r>
          </a:p>
        </p:txBody>
      </p:sp>
      <p:pic>
        <p:nvPicPr>
          <p:cNvPr id="16" name="Picture 12" descr="What is Critical Race Theory? | Black Lives Matter | Al ...">
            <a:extLst>
              <a:ext uri="{FF2B5EF4-FFF2-40B4-BE49-F238E27FC236}">
                <a16:creationId xmlns:a16="http://schemas.microsoft.com/office/drawing/2014/main" id="{52EC3BA1-64DD-4D8C-BC88-A507A518B6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900" r="25926" b="18730"/>
          <a:stretch/>
        </p:blipFill>
        <p:spPr bwMode="auto">
          <a:xfrm>
            <a:off x="6505846" y="1258958"/>
            <a:ext cx="2355575" cy="24384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54D6A4A-CDEF-4F80-9CF0-1519773CCAB5}"/>
              </a:ext>
            </a:extLst>
          </p:cNvPr>
          <p:cNvSpPr txBox="1"/>
          <p:nvPr/>
        </p:nvSpPr>
        <p:spPr>
          <a:xfrm>
            <a:off x="6285896" y="3697358"/>
            <a:ext cx="2854465" cy="430887"/>
          </a:xfrm>
          <a:prstGeom prst="rect">
            <a:avLst/>
          </a:prstGeom>
          <a:noFill/>
        </p:spPr>
        <p:txBody>
          <a:bodyPr wrap="square" rtlCol="0">
            <a:spAutoFit/>
          </a:bodyPr>
          <a:lstStyle/>
          <a:p>
            <a:r>
              <a:rPr lang="en-US" sz="2200" dirty="0"/>
              <a:t>Better, </a:t>
            </a:r>
            <a:r>
              <a:rPr lang="en-US" sz="2200" i="1" dirty="0"/>
              <a:t>truthful</a:t>
            </a:r>
            <a:r>
              <a:rPr lang="en-US" sz="2200" dirty="0"/>
              <a:t> slogans</a:t>
            </a:r>
          </a:p>
        </p:txBody>
      </p:sp>
      <p:sp>
        <p:nvSpPr>
          <p:cNvPr id="15" name="TextBox 14">
            <a:extLst>
              <a:ext uri="{FF2B5EF4-FFF2-40B4-BE49-F238E27FC236}">
                <a16:creationId xmlns:a16="http://schemas.microsoft.com/office/drawing/2014/main" id="{D6820A1D-4EA8-4E90-BB40-DA924AD4A779}"/>
              </a:ext>
            </a:extLst>
          </p:cNvPr>
          <p:cNvSpPr txBox="1"/>
          <p:nvPr/>
        </p:nvSpPr>
        <p:spPr>
          <a:xfrm>
            <a:off x="9138177" y="1844666"/>
            <a:ext cx="2490687" cy="830997"/>
          </a:xfrm>
          <a:prstGeom prst="rect">
            <a:avLst/>
          </a:prstGeom>
          <a:noFill/>
        </p:spPr>
        <p:txBody>
          <a:bodyPr wrap="square" rtlCol="0">
            <a:spAutoFit/>
          </a:bodyPr>
          <a:lstStyle/>
          <a:p>
            <a:r>
              <a:rPr lang="en-US" sz="2400" i="1" dirty="0" err="1"/>
              <a:t>Risus</a:t>
            </a:r>
            <a:r>
              <a:rPr lang="en-US" sz="2400" i="1" dirty="0"/>
              <a:t> </a:t>
            </a:r>
            <a:r>
              <a:rPr lang="en-US" sz="2400" i="1" dirty="0" err="1"/>
              <a:t>est</a:t>
            </a:r>
            <a:r>
              <a:rPr lang="en-US" sz="2400" i="1" dirty="0"/>
              <a:t> bellum</a:t>
            </a:r>
          </a:p>
          <a:p>
            <a:r>
              <a:rPr lang="en-US" sz="2400" dirty="0"/>
              <a:t>(laughter is war)</a:t>
            </a:r>
          </a:p>
        </p:txBody>
      </p:sp>
      <p:pic>
        <p:nvPicPr>
          <p:cNvPr id="3080" name="Picture 8" descr="Virginia's Loudoun County School Board silences public ...">
            <a:extLst>
              <a:ext uri="{FF2B5EF4-FFF2-40B4-BE49-F238E27FC236}">
                <a16:creationId xmlns:a16="http://schemas.microsoft.com/office/drawing/2014/main" id="{DAC805C4-7C27-441C-A45B-D8BB1563F8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6308" y="4114721"/>
            <a:ext cx="4514850" cy="225742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3052664C-C53C-4459-AD79-48CF7B63F82B}"/>
              </a:ext>
            </a:extLst>
          </p:cNvPr>
          <p:cNvSpPr>
            <a:spLocks noGrp="1"/>
          </p:cNvSpPr>
          <p:nvPr>
            <p:ph type="ftr" sz="quarter" idx="11"/>
          </p:nvPr>
        </p:nvSpPr>
        <p:spPr/>
        <p:txBody>
          <a:bodyPr/>
          <a:lstStyle/>
          <a:p>
            <a:r>
              <a:rPr lang="en-US"/>
              <a:t>Send any questions and comments to work@thetaylorhome.org</a:t>
            </a:r>
          </a:p>
        </p:txBody>
      </p:sp>
    </p:spTree>
    <p:extLst>
      <p:ext uri="{BB962C8B-B14F-4D97-AF65-F5344CB8AC3E}">
        <p14:creationId xmlns:p14="http://schemas.microsoft.com/office/powerpoint/2010/main" val="1163549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9DEDF-4F5F-4565-A346-E6A88B9979B4}"/>
              </a:ext>
            </a:extLst>
          </p:cNvPr>
          <p:cNvSpPr txBox="1"/>
          <p:nvPr/>
        </p:nvSpPr>
        <p:spPr>
          <a:xfrm>
            <a:off x="1991444" y="206210"/>
            <a:ext cx="7945830" cy="646331"/>
          </a:xfrm>
          <a:prstGeom prst="rect">
            <a:avLst/>
          </a:prstGeom>
          <a:noFill/>
        </p:spPr>
        <p:txBody>
          <a:bodyPr wrap="none" rtlCol="0">
            <a:spAutoFit/>
          </a:bodyPr>
          <a:lstStyle/>
          <a:p>
            <a:r>
              <a:rPr lang="en-US" sz="3600" b="1" dirty="0">
                <a:latin typeface="+mj-lt"/>
              </a:rPr>
              <a:t>4b. Three successful anti-CRT strategies (3)</a:t>
            </a:r>
          </a:p>
        </p:txBody>
      </p:sp>
      <p:sp>
        <p:nvSpPr>
          <p:cNvPr id="6" name="TextBox 5">
            <a:extLst>
              <a:ext uri="{FF2B5EF4-FFF2-40B4-BE49-F238E27FC236}">
                <a16:creationId xmlns:a16="http://schemas.microsoft.com/office/drawing/2014/main" id="{40374DBD-4E28-4CAE-B55C-5B0AE25B3319}"/>
              </a:ext>
            </a:extLst>
          </p:cNvPr>
          <p:cNvSpPr txBox="1"/>
          <p:nvPr/>
        </p:nvSpPr>
        <p:spPr>
          <a:xfrm>
            <a:off x="107543" y="1120665"/>
            <a:ext cx="5582057" cy="4832092"/>
          </a:xfrm>
          <a:prstGeom prst="rect">
            <a:avLst/>
          </a:prstGeom>
          <a:noFill/>
        </p:spPr>
        <p:txBody>
          <a:bodyPr wrap="square" numCol="1">
            <a:spAutoFit/>
          </a:bodyPr>
          <a:lstStyle/>
          <a:p>
            <a:r>
              <a:rPr lang="en-US" sz="2800" i="1" dirty="0">
                <a:solidFill>
                  <a:srgbClr val="FF0000"/>
                </a:solidFill>
              </a:rPr>
              <a:t>3. </a:t>
            </a:r>
            <a:r>
              <a:rPr lang="en-US" sz="2800" i="1" u="sng" dirty="0">
                <a:solidFill>
                  <a:srgbClr val="FF0000"/>
                </a:solidFill>
              </a:rPr>
              <a:t>Appeal to principle</a:t>
            </a:r>
          </a:p>
          <a:p>
            <a:r>
              <a:rPr lang="en-US" sz="2800" dirty="0"/>
              <a:t>    A) Refuse CRT’s stifling categories: Race does NOT determine all </a:t>
            </a:r>
            <a:r>
              <a:rPr lang="en-US" sz="2800" b="0" i="0" dirty="0">
                <a:solidFill>
                  <a:srgbClr val="202124"/>
                </a:solidFill>
                <a:effectLst/>
              </a:rPr>
              <a:t>values, beliefs, practices, and lifestyles</a:t>
            </a:r>
            <a:endParaRPr lang="en-US" sz="2800" dirty="0"/>
          </a:p>
          <a:p>
            <a:r>
              <a:rPr lang="en-US" sz="2800" dirty="0"/>
              <a:t>    B) Diversity may be good, but competence is indispensable </a:t>
            </a:r>
          </a:p>
          <a:p>
            <a:r>
              <a:rPr lang="en-US" sz="2800" dirty="0"/>
              <a:t>    C) Don’t dismantle ideals because historic wrongs perverted them</a:t>
            </a:r>
          </a:p>
          <a:p>
            <a:r>
              <a:rPr lang="en-US" sz="2800" dirty="0"/>
              <a:t>    D) Face the mobs, ignore the elites</a:t>
            </a:r>
          </a:p>
          <a:p>
            <a:r>
              <a:rPr lang="en-US" sz="2800" dirty="0"/>
              <a:t>    E) </a:t>
            </a:r>
            <a:r>
              <a:rPr lang="en-US" sz="2800" i="1" u="sng" dirty="0"/>
              <a:t>Don’t</a:t>
            </a:r>
            <a:r>
              <a:rPr lang="en-US" sz="2800" dirty="0"/>
              <a:t> be like far too many and cower when accused of “racism”</a:t>
            </a:r>
          </a:p>
        </p:txBody>
      </p:sp>
      <p:pic>
        <p:nvPicPr>
          <p:cNvPr id="8" name="Picture 7" descr="A tombstone in a grassy area&#10;&#10;Description automatically generated with medium confidence">
            <a:extLst>
              <a:ext uri="{FF2B5EF4-FFF2-40B4-BE49-F238E27FC236}">
                <a16:creationId xmlns:a16="http://schemas.microsoft.com/office/drawing/2014/main" id="{05D7389F-FA47-42F1-B25A-7503C0EA2AEF}"/>
              </a:ext>
            </a:extLst>
          </p:cNvPr>
          <p:cNvPicPr>
            <a:picLocks noChangeAspect="1"/>
          </p:cNvPicPr>
          <p:nvPr/>
        </p:nvPicPr>
        <p:blipFill rotWithShape="1">
          <a:blip r:embed="rId2">
            <a:extLst>
              <a:ext uri="{28A0092B-C50C-407E-A947-70E740481C1C}">
                <a14:useLocalDpi xmlns:a14="http://schemas.microsoft.com/office/drawing/2010/main" val="0"/>
              </a:ext>
            </a:extLst>
          </a:blip>
          <a:srcRect l="10316" t="48688" r="10054" b="24274"/>
          <a:stretch/>
        </p:blipFill>
        <p:spPr>
          <a:xfrm>
            <a:off x="5832436" y="3861497"/>
            <a:ext cx="3071813" cy="1854201"/>
          </a:xfrm>
          <a:prstGeom prst="rect">
            <a:avLst/>
          </a:prstGeom>
        </p:spPr>
      </p:pic>
      <p:sp>
        <p:nvSpPr>
          <p:cNvPr id="9" name="TextBox 8">
            <a:extLst>
              <a:ext uri="{FF2B5EF4-FFF2-40B4-BE49-F238E27FC236}">
                <a16:creationId xmlns:a16="http://schemas.microsoft.com/office/drawing/2014/main" id="{0EC50BF5-A466-4905-B270-0E887D608757}"/>
              </a:ext>
            </a:extLst>
          </p:cNvPr>
          <p:cNvSpPr txBox="1"/>
          <p:nvPr/>
        </p:nvSpPr>
        <p:spPr>
          <a:xfrm>
            <a:off x="5964359" y="5842191"/>
            <a:ext cx="2951086" cy="430887"/>
          </a:xfrm>
          <a:prstGeom prst="rect">
            <a:avLst/>
          </a:prstGeom>
          <a:noFill/>
        </p:spPr>
        <p:txBody>
          <a:bodyPr wrap="square" rtlCol="0">
            <a:spAutoFit/>
          </a:bodyPr>
          <a:lstStyle/>
          <a:p>
            <a:r>
              <a:rPr lang="en-US" sz="2200" dirty="0"/>
              <a:t>Epitaph, Winston-Salem</a:t>
            </a:r>
          </a:p>
        </p:txBody>
      </p:sp>
      <p:pic>
        <p:nvPicPr>
          <p:cNvPr id="4098" name="Picture 2" descr="40 Rare, Shocking and Amazing History Photos - Page 16 ...">
            <a:extLst>
              <a:ext uri="{FF2B5EF4-FFF2-40B4-BE49-F238E27FC236}">
                <a16:creationId xmlns:a16="http://schemas.microsoft.com/office/drawing/2014/main" id="{DB453007-782F-4FA1-928B-EA26A34A87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026" t="8178" b="9277"/>
          <a:stretch/>
        </p:blipFill>
        <p:spPr bwMode="auto">
          <a:xfrm>
            <a:off x="9202472" y="3861497"/>
            <a:ext cx="2436806" cy="18542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75EEDEA-A073-4FDF-B42E-C2E65EBB724C}"/>
              </a:ext>
            </a:extLst>
          </p:cNvPr>
          <p:cNvSpPr txBox="1"/>
          <p:nvPr/>
        </p:nvSpPr>
        <p:spPr>
          <a:xfrm>
            <a:off x="9101716" y="5842191"/>
            <a:ext cx="2846005" cy="430887"/>
          </a:xfrm>
          <a:prstGeom prst="rect">
            <a:avLst/>
          </a:prstGeom>
          <a:noFill/>
        </p:spPr>
        <p:txBody>
          <a:bodyPr wrap="square" rtlCol="0">
            <a:spAutoFit/>
          </a:bodyPr>
          <a:lstStyle/>
          <a:p>
            <a:r>
              <a:rPr lang="en-US" sz="2200" dirty="0"/>
              <a:t>Refused to </a:t>
            </a:r>
            <a:r>
              <a:rPr lang="en-US" sz="2200" i="1" dirty="0"/>
              <a:t>“</a:t>
            </a:r>
            <a:r>
              <a:rPr lang="en-US" sz="2200" i="1" dirty="0" err="1"/>
              <a:t>Sieg</a:t>
            </a:r>
            <a:r>
              <a:rPr lang="en-US" sz="2200" i="1" dirty="0"/>
              <a:t> Heil!”</a:t>
            </a:r>
          </a:p>
        </p:txBody>
      </p:sp>
      <p:sp>
        <p:nvSpPr>
          <p:cNvPr id="5" name="TextBox 4">
            <a:extLst>
              <a:ext uri="{FF2B5EF4-FFF2-40B4-BE49-F238E27FC236}">
                <a16:creationId xmlns:a16="http://schemas.microsoft.com/office/drawing/2014/main" id="{79CC87C0-CF53-44DB-91DC-7654C23591C3}"/>
              </a:ext>
            </a:extLst>
          </p:cNvPr>
          <p:cNvSpPr txBox="1"/>
          <p:nvPr/>
        </p:nvSpPr>
        <p:spPr>
          <a:xfrm flipH="1">
            <a:off x="5772289" y="1449078"/>
            <a:ext cx="6263920" cy="2246769"/>
          </a:xfrm>
          <a:prstGeom prst="rect">
            <a:avLst/>
          </a:prstGeom>
          <a:noFill/>
        </p:spPr>
        <p:txBody>
          <a:bodyPr wrap="square" rtlCol="0">
            <a:spAutoFit/>
          </a:bodyPr>
          <a:lstStyle/>
          <a:p>
            <a:r>
              <a:rPr lang="en-US" sz="2800" i="1" dirty="0">
                <a:solidFill>
                  <a:srgbClr val="FF0000"/>
                </a:solidFill>
              </a:rPr>
              <a:t>When they play the race card, DON’T EVER cower or retreat. </a:t>
            </a:r>
            <a:r>
              <a:rPr lang="en-US" sz="2800" i="1" u="sng" dirty="0">
                <a:solidFill>
                  <a:srgbClr val="FF0000"/>
                </a:solidFill>
              </a:rPr>
              <a:t>Ad </a:t>
            </a:r>
            <a:r>
              <a:rPr lang="en-US" sz="2800" i="1" u="sng" dirty="0" err="1">
                <a:solidFill>
                  <a:srgbClr val="FF0000"/>
                </a:solidFill>
              </a:rPr>
              <a:t>hominems</a:t>
            </a:r>
            <a:endParaRPr lang="en-US" sz="2800" i="1" dirty="0">
              <a:solidFill>
                <a:srgbClr val="FF0000"/>
              </a:solidFill>
            </a:endParaRPr>
          </a:p>
          <a:p>
            <a:r>
              <a:rPr lang="en-US" sz="2800" i="1" u="sng">
                <a:solidFill>
                  <a:srgbClr val="FF0000"/>
                </a:solidFill>
              </a:rPr>
              <a:t>prove they </a:t>
            </a:r>
            <a:r>
              <a:rPr lang="en-US" sz="2800" i="1" u="sng" dirty="0">
                <a:solidFill>
                  <a:srgbClr val="FF0000"/>
                </a:solidFill>
              </a:rPr>
              <a:t>just lost the argument!!</a:t>
            </a:r>
            <a:endParaRPr lang="en-US" sz="2800" dirty="0">
              <a:solidFill>
                <a:srgbClr val="FF0000"/>
              </a:solidFill>
            </a:endParaRPr>
          </a:p>
          <a:p>
            <a:r>
              <a:rPr lang="en-US" sz="2800" i="1" dirty="0">
                <a:solidFill>
                  <a:srgbClr val="FF0000"/>
                </a:solidFill>
              </a:rPr>
              <a:t>Name-calling is for school children, NOT for adults looking to solve problems.</a:t>
            </a:r>
          </a:p>
        </p:txBody>
      </p:sp>
      <p:sp>
        <p:nvSpPr>
          <p:cNvPr id="4" name="Footer Placeholder 3">
            <a:extLst>
              <a:ext uri="{FF2B5EF4-FFF2-40B4-BE49-F238E27FC236}">
                <a16:creationId xmlns:a16="http://schemas.microsoft.com/office/drawing/2014/main" id="{2B11144D-6957-47FC-A858-391E4BFD6CAF}"/>
              </a:ext>
            </a:extLst>
          </p:cNvPr>
          <p:cNvSpPr>
            <a:spLocks noGrp="1"/>
          </p:cNvSpPr>
          <p:nvPr>
            <p:ph type="ftr" sz="quarter" idx="11"/>
          </p:nvPr>
        </p:nvSpPr>
        <p:spPr/>
        <p:txBody>
          <a:bodyPr/>
          <a:lstStyle/>
          <a:p>
            <a:r>
              <a:rPr lang="en-US"/>
              <a:t>Send any questions and comments to work@thetaylorhome.org</a:t>
            </a:r>
          </a:p>
        </p:txBody>
      </p:sp>
    </p:spTree>
    <p:extLst>
      <p:ext uri="{BB962C8B-B14F-4D97-AF65-F5344CB8AC3E}">
        <p14:creationId xmlns:p14="http://schemas.microsoft.com/office/powerpoint/2010/main" val="1305004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You Can't Fix Stupid | Keep it real quotes, Make me laugh ...">
            <a:extLst>
              <a:ext uri="{FF2B5EF4-FFF2-40B4-BE49-F238E27FC236}">
                <a16:creationId xmlns:a16="http://schemas.microsoft.com/office/drawing/2014/main" id="{F89A51F7-9AEC-469E-8178-7A79BDF001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8066" y="2713703"/>
            <a:ext cx="3330896" cy="28952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Politicalcartoons.com">
            <a:extLst>
              <a:ext uri="{FF2B5EF4-FFF2-40B4-BE49-F238E27FC236}">
                <a16:creationId xmlns:a16="http://schemas.microsoft.com/office/drawing/2014/main" id="{D7295A34-9FAB-49A6-AF00-810865B35E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4200" y="2547669"/>
            <a:ext cx="3759200" cy="3061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7472B93-BC9B-4711-B22E-BAB58C313586}"/>
              </a:ext>
            </a:extLst>
          </p:cNvPr>
          <p:cNvSpPr txBox="1"/>
          <p:nvPr/>
        </p:nvSpPr>
        <p:spPr>
          <a:xfrm>
            <a:off x="0" y="246782"/>
            <a:ext cx="12192000" cy="769441"/>
          </a:xfrm>
          <a:prstGeom prst="rect">
            <a:avLst/>
          </a:prstGeom>
          <a:noFill/>
        </p:spPr>
        <p:txBody>
          <a:bodyPr wrap="square" rtlCol="0">
            <a:spAutoFit/>
          </a:bodyPr>
          <a:lstStyle/>
          <a:p>
            <a:pPr algn="ctr"/>
            <a:r>
              <a:rPr lang="en-US" sz="4400" b="1" dirty="0">
                <a:latin typeface="+mj-lt"/>
              </a:rPr>
              <a:t>5. CRT is stupid! How did it ever thrive?? (1)</a:t>
            </a:r>
          </a:p>
        </p:txBody>
      </p:sp>
      <p:sp>
        <p:nvSpPr>
          <p:cNvPr id="3" name="Footer Placeholder 2">
            <a:extLst>
              <a:ext uri="{FF2B5EF4-FFF2-40B4-BE49-F238E27FC236}">
                <a16:creationId xmlns:a16="http://schemas.microsoft.com/office/drawing/2014/main" id="{117DA21D-188F-4E89-A029-F253200DAC96}"/>
              </a:ext>
            </a:extLst>
          </p:cNvPr>
          <p:cNvSpPr>
            <a:spLocks noGrp="1"/>
          </p:cNvSpPr>
          <p:nvPr>
            <p:ph type="ftr" sz="quarter" idx="11"/>
          </p:nvPr>
        </p:nvSpPr>
        <p:spPr/>
        <p:txBody>
          <a:bodyPr/>
          <a:lstStyle/>
          <a:p>
            <a:r>
              <a:rPr lang="en-US"/>
              <a:t>Send any questions and comments to work@thetaylorhome.org</a:t>
            </a:r>
          </a:p>
        </p:txBody>
      </p:sp>
      <p:pic>
        <p:nvPicPr>
          <p:cNvPr id="4" name="Picture 2">
            <a:extLst>
              <a:ext uri="{FF2B5EF4-FFF2-40B4-BE49-F238E27FC236}">
                <a16:creationId xmlns:a16="http://schemas.microsoft.com/office/drawing/2014/main" id="{E6FBE67C-C11B-1D49-E53F-84AA7B043A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959" y="2590800"/>
            <a:ext cx="3487134" cy="2889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531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artoon: Critical Race Theory | Daily Sound &amp; Fury">
            <a:extLst>
              <a:ext uri="{FF2B5EF4-FFF2-40B4-BE49-F238E27FC236}">
                <a16:creationId xmlns:a16="http://schemas.microsoft.com/office/drawing/2014/main" id="{1E625D7E-462E-41AD-8EB4-59C24E2D92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825"/>
          <a:stretch/>
        </p:blipFill>
        <p:spPr bwMode="auto">
          <a:xfrm>
            <a:off x="438457" y="903924"/>
            <a:ext cx="4514850" cy="31469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rtoon: Critical race theory and real cancel culture">
            <a:extLst>
              <a:ext uri="{FF2B5EF4-FFF2-40B4-BE49-F238E27FC236}">
                <a16:creationId xmlns:a16="http://schemas.microsoft.com/office/drawing/2014/main" id="{1F162F40-429D-48A0-9517-C41179E409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6" t="326" r="-436" b="22948"/>
          <a:stretch/>
        </p:blipFill>
        <p:spPr bwMode="auto">
          <a:xfrm>
            <a:off x="532745" y="4249543"/>
            <a:ext cx="4514850" cy="23093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ritical Race Theory Cartoon : Opinion Laws Against ...">
            <a:extLst>
              <a:ext uri="{FF2B5EF4-FFF2-40B4-BE49-F238E27FC236}">
                <a16:creationId xmlns:a16="http://schemas.microsoft.com/office/drawing/2014/main" id="{1C5F2595-5AB8-464A-9B1C-54F56D9362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6059" y="903924"/>
            <a:ext cx="3979786" cy="325452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3FCD2FC-954B-422A-A3DC-4FD7115552F5}"/>
              </a:ext>
            </a:extLst>
          </p:cNvPr>
          <p:cNvSpPr txBox="1"/>
          <p:nvPr/>
        </p:nvSpPr>
        <p:spPr>
          <a:xfrm>
            <a:off x="78657" y="0"/>
            <a:ext cx="12192000" cy="769441"/>
          </a:xfrm>
          <a:prstGeom prst="rect">
            <a:avLst/>
          </a:prstGeom>
          <a:noFill/>
        </p:spPr>
        <p:txBody>
          <a:bodyPr wrap="square" rtlCol="0">
            <a:spAutoFit/>
          </a:bodyPr>
          <a:lstStyle/>
          <a:p>
            <a:pPr algn="ctr"/>
            <a:r>
              <a:rPr lang="en-US" sz="4400" b="1" dirty="0">
                <a:latin typeface="+mj-lt"/>
              </a:rPr>
              <a:t>5.</a:t>
            </a:r>
            <a:r>
              <a:rPr lang="en-US" sz="4400" dirty="0">
                <a:latin typeface="+mj-lt"/>
              </a:rPr>
              <a:t> </a:t>
            </a:r>
            <a:r>
              <a:rPr lang="en-US" sz="4400" b="1" dirty="0">
                <a:latin typeface="+mj-lt"/>
              </a:rPr>
              <a:t>CRT is stupid! How did it ever thrive?? (2)</a:t>
            </a:r>
          </a:p>
        </p:txBody>
      </p:sp>
      <p:sp>
        <p:nvSpPr>
          <p:cNvPr id="3" name="TextBox 2">
            <a:extLst>
              <a:ext uri="{FF2B5EF4-FFF2-40B4-BE49-F238E27FC236}">
                <a16:creationId xmlns:a16="http://schemas.microsoft.com/office/drawing/2014/main" id="{18490561-7021-4FBA-8844-692F1C4D5C04}"/>
              </a:ext>
            </a:extLst>
          </p:cNvPr>
          <p:cNvSpPr txBox="1"/>
          <p:nvPr/>
        </p:nvSpPr>
        <p:spPr>
          <a:xfrm>
            <a:off x="5519482" y="1597090"/>
            <a:ext cx="1520402" cy="3970318"/>
          </a:xfrm>
          <a:prstGeom prst="rect">
            <a:avLst/>
          </a:prstGeom>
          <a:noFill/>
        </p:spPr>
        <p:txBody>
          <a:bodyPr wrap="square" rtlCol="0">
            <a:spAutoFit/>
          </a:bodyPr>
          <a:lstStyle/>
          <a:p>
            <a:pPr algn="ctr"/>
            <a:r>
              <a:rPr lang="en-US" sz="3600" dirty="0"/>
              <a:t>Straw man </a:t>
            </a:r>
            <a:r>
              <a:rPr lang="en-US" sz="3600" dirty="0" err="1"/>
              <a:t>argu-ments</a:t>
            </a:r>
            <a:r>
              <a:rPr lang="en-US" sz="3600" dirty="0"/>
              <a:t> against its critics</a:t>
            </a:r>
          </a:p>
        </p:txBody>
      </p:sp>
      <p:pic>
        <p:nvPicPr>
          <p:cNvPr id="1036" name="Picture 12" descr="North Carolina Lt. Governor Mark Robinson slams media ...">
            <a:extLst>
              <a:ext uri="{FF2B5EF4-FFF2-40B4-BE49-F238E27FC236}">
                <a16:creationId xmlns:a16="http://schemas.microsoft.com/office/drawing/2014/main" id="{ED2E21C6-18D9-4BD8-B1F9-90E1800D701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206"/>
          <a:stretch/>
        </p:blipFill>
        <p:spPr bwMode="auto">
          <a:xfrm>
            <a:off x="7532650" y="4249543"/>
            <a:ext cx="4126605" cy="253365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B3BCD9B4-29DD-46DE-8313-15C528B1BCF4}"/>
              </a:ext>
            </a:extLst>
          </p:cNvPr>
          <p:cNvSpPr>
            <a:spLocks noGrp="1"/>
          </p:cNvSpPr>
          <p:nvPr>
            <p:ph type="ftr" sz="quarter" idx="11"/>
          </p:nvPr>
        </p:nvSpPr>
        <p:spPr/>
        <p:txBody>
          <a:bodyPr/>
          <a:lstStyle/>
          <a:p>
            <a:r>
              <a:rPr lang="en-US"/>
              <a:t>Send any questions and comments to work@thetaylorhome.org</a:t>
            </a:r>
          </a:p>
        </p:txBody>
      </p:sp>
    </p:spTree>
    <p:extLst>
      <p:ext uri="{BB962C8B-B14F-4D97-AF65-F5344CB8AC3E}">
        <p14:creationId xmlns:p14="http://schemas.microsoft.com/office/powerpoint/2010/main" val="1286816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80005-206F-47CB-9CAE-EF452F98748C}"/>
              </a:ext>
            </a:extLst>
          </p:cNvPr>
          <p:cNvSpPr>
            <a:spLocks noGrp="1"/>
          </p:cNvSpPr>
          <p:nvPr>
            <p:ph type="title"/>
          </p:nvPr>
        </p:nvSpPr>
        <p:spPr>
          <a:xfrm>
            <a:off x="838200" y="474133"/>
            <a:ext cx="10515600" cy="660400"/>
          </a:xfrm>
        </p:spPr>
        <p:txBody>
          <a:bodyPr>
            <a:normAutofit fontScale="90000"/>
          </a:bodyPr>
          <a:lstStyle/>
          <a:p>
            <a:pPr algn="ctr"/>
            <a:r>
              <a:rPr lang="en-US" b="1" dirty="0"/>
              <a:t>Table of Contents</a:t>
            </a:r>
            <a:br>
              <a:rPr lang="en-US" dirty="0"/>
            </a:br>
            <a:endParaRPr lang="en-US" dirty="0"/>
          </a:p>
        </p:txBody>
      </p:sp>
      <p:sp>
        <p:nvSpPr>
          <p:cNvPr id="3" name="Content Placeholder 2">
            <a:extLst>
              <a:ext uri="{FF2B5EF4-FFF2-40B4-BE49-F238E27FC236}">
                <a16:creationId xmlns:a16="http://schemas.microsoft.com/office/drawing/2014/main" id="{CE249032-D676-4A01-B6D5-D165B0E1CBBA}"/>
              </a:ext>
            </a:extLst>
          </p:cNvPr>
          <p:cNvSpPr>
            <a:spLocks noGrp="1"/>
          </p:cNvSpPr>
          <p:nvPr>
            <p:ph idx="1"/>
          </p:nvPr>
        </p:nvSpPr>
        <p:spPr>
          <a:xfrm>
            <a:off x="76200" y="880533"/>
            <a:ext cx="12192000" cy="6116109"/>
          </a:xfrm>
        </p:spPr>
        <p:txBody>
          <a:bodyPr numCol="2">
            <a:noAutofit/>
          </a:bodyPr>
          <a:lstStyle/>
          <a:p>
            <a:pPr marL="0" indent="0">
              <a:buNone/>
            </a:pPr>
            <a:r>
              <a:rPr lang="en-US" sz="2100" b="1" dirty="0">
                <a:solidFill>
                  <a:srgbClr val="FF0000"/>
                </a:solidFill>
              </a:rPr>
              <a:t>1. The "new, improved" Marxism (3)</a:t>
            </a:r>
          </a:p>
          <a:p>
            <a:pPr marL="0" indent="0">
              <a:buNone/>
            </a:pPr>
            <a:r>
              <a:rPr lang="en-US" sz="2100" dirty="0"/>
              <a:t>    1a. Marxism's disaster: Fall of the USSR, 1989 (3)</a:t>
            </a:r>
          </a:p>
          <a:p>
            <a:pPr marL="0" indent="0">
              <a:buNone/>
            </a:pPr>
            <a:r>
              <a:rPr lang="en-US" sz="2100" dirty="0"/>
              <a:t>    1b. CRT: A "new, improved" Marxist class warfare - </a:t>
            </a:r>
            <a:r>
              <a:rPr lang="en-US" sz="2100" i="1" dirty="0"/>
              <a:t>made in America! </a:t>
            </a:r>
            <a:r>
              <a:rPr lang="en-US" sz="2100" dirty="0"/>
              <a:t>(4-5)</a:t>
            </a:r>
          </a:p>
          <a:p>
            <a:pPr marL="0" indent="0">
              <a:buNone/>
            </a:pPr>
            <a:endParaRPr lang="en-US" sz="2100" dirty="0"/>
          </a:p>
          <a:p>
            <a:pPr marL="0" indent="0">
              <a:buNone/>
            </a:pPr>
            <a:r>
              <a:rPr lang="en-US" sz="2100" dirty="0">
                <a:solidFill>
                  <a:srgbClr val="FF0000"/>
                </a:solidFill>
              </a:rPr>
              <a:t> </a:t>
            </a:r>
            <a:r>
              <a:rPr lang="en-US" sz="2100" b="1" dirty="0">
                <a:solidFill>
                  <a:srgbClr val="FF0000"/>
                </a:solidFill>
              </a:rPr>
              <a:t>2. What is CRT? (6)</a:t>
            </a:r>
          </a:p>
          <a:p>
            <a:pPr marL="0" indent="0">
              <a:buNone/>
            </a:pPr>
            <a:r>
              <a:rPr lang="en-US" sz="2100" dirty="0"/>
              <a:t>    2a. Five core tenets (6)</a:t>
            </a:r>
          </a:p>
          <a:p>
            <a:pPr marL="0" indent="0">
              <a:buNone/>
            </a:pPr>
            <a:r>
              <a:rPr lang="en-US" sz="2100" b="1" dirty="0"/>
              <a:t>    </a:t>
            </a:r>
            <a:r>
              <a:rPr lang="en-US" sz="2100" dirty="0"/>
              <a:t>2b. Two absurd CRT assumptions (7)</a:t>
            </a:r>
          </a:p>
          <a:p>
            <a:pPr marL="0" indent="0">
              <a:buNone/>
            </a:pPr>
            <a:r>
              <a:rPr lang="en-US" sz="2100" dirty="0"/>
              <a:t>    2c. CRT's wrong diagnoses/remedies for today's evils (8-9)</a:t>
            </a:r>
          </a:p>
          <a:p>
            <a:pPr marL="0" indent="0">
              <a:buNone/>
            </a:pPr>
            <a:r>
              <a:rPr lang="en-US" sz="2100" dirty="0"/>
              <a:t>    2d. CRT buzzwords: What they really mean (10-11) </a:t>
            </a:r>
          </a:p>
          <a:p>
            <a:pPr marL="0" indent="0">
              <a:buNone/>
            </a:pPr>
            <a:endParaRPr lang="en-US" sz="2100" dirty="0"/>
          </a:p>
          <a:p>
            <a:pPr marL="0" indent="0">
              <a:buNone/>
            </a:pPr>
            <a:r>
              <a:rPr lang="en-US" sz="2100" b="1" dirty="0">
                <a:solidFill>
                  <a:srgbClr val="FF0000"/>
                </a:solidFill>
              </a:rPr>
              <a:t>3. “New, improved” Ku Klux Klan? (12)</a:t>
            </a:r>
          </a:p>
          <a:p>
            <a:pPr marL="0" indent="0">
              <a:buNone/>
            </a:pPr>
            <a:r>
              <a:rPr lang="en-US" sz="2100" dirty="0"/>
              <a:t>    3a. BLM, CRT and Marxism are inseparable (12)</a:t>
            </a:r>
          </a:p>
          <a:p>
            <a:pPr marL="0" indent="0">
              <a:buNone/>
            </a:pPr>
            <a:r>
              <a:rPr lang="en-US" sz="2100" dirty="0"/>
              <a:t>    3b. CRT/BLM should remind us of the KKK (13)</a:t>
            </a:r>
          </a:p>
          <a:p>
            <a:pPr marL="0" indent="0">
              <a:buNone/>
            </a:pPr>
            <a:r>
              <a:rPr lang="en-US" sz="2100" dirty="0"/>
              <a:t>   </a:t>
            </a:r>
          </a:p>
          <a:p>
            <a:pPr marL="0" indent="0">
              <a:buNone/>
            </a:pPr>
            <a:endParaRPr lang="en-US" sz="2100" dirty="0"/>
          </a:p>
          <a:p>
            <a:pPr marL="0" indent="0">
              <a:buNone/>
            </a:pPr>
            <a:r>
              <a:rPr lang="en-US" sz="2100" dirty="0"/>
              <a:t>    </a:t>
            </a:r>
          </a:p>
          <a:p>
            <a:pPr marL="0" indent="0">
              <a:buNone/>
            </a:pPr>
            <a:endParaRPr lang="en-US" sz="2100" dirty="0"/>
          </a:p>
          <a:p>
            <a:pPr marL="0" indent="0">
              <a:buNone/>
            </a:pPr>
            <a:endParaRPr lang="en-US" sz="2100" dirty="0"/>
          </a:p>
          <a:p>
            <a:pPr marL="0" indent="0">
              <a:buNone/>
            </a:pPr>
            <a:endParaRPr lang="en-US" sz="2100" dirty="0"/>
          </a:p>
          <a:p>
            <a:pPr marL="0" indent="0">
              <a:buNone/>
            </a:pPr>
            <a:r>
              <a:rPr lang="en-US" sz="2100" b="1" dirty="0">
                <a:solidFill>
                  <a:srgbClr val="FF0000"/>
                </a:solidFill>
              </a:rPr>
              <a:t>4. Halting CRT (14)</a:t>
            </a:r>
          </a:p>
          <a:p>
            <a:pPr marL="0" indent="0">
              <a:buNone/>
            </a:pPr>
            <a:r>
              <a:rPr lang="en-US" sz="2100" dirty="0"/>
              <a:t>     4a. Why is opposition so ineffective? (14)</a:t>
            </a:r>
          </a:p>
          <a:p>
            <a:pPr marL="0" indent="0">
              <a:buNone/>
            </a:pPr>
            <a:r>
              <a:rPr lang="en-US" sz="2100" dirty="0"/>
              <a:t>     4b. Three successful anti-CRT strategies (15-17)</a:t>
            </a:r>
          </a:p>
          <a:p>
            <a:pPr marL="0" indent="0">
              <a:buNone/>
            </a:pPr>
            <a:endParaRPr lang="en-US" sz="2100" dirty="0"/>
          </a:p>
          <a:p>
            <a:pPr marL="0" indent="0">
              <a:buNone/>
            </a:pPr>
            <a:r>
              <a:rPr lang="en-US" sz="2100" b="1" dirty="0">
                <a:solidFill>
                  <a:srgbClr val="FF0000"/>
                </a:solidFill>
              </a:rPr>
              <a:t>5. CRT is stupid! How did it ever thrive?? (18-19)</a:t>
            </a:r>
          </a:p>
          <a:p>
            <a:pPr marL="0" indent="0">
              <a:buNone/>
            </a:pPr>
            <a:endParaRPr lang="en-US" sz="2100" dirty="0"/>
          </a:p>
          <a:p>
            <a:pPr marL="0" indent="0">
              <a:buNone/>
            </a:pPr>
            <a:r>
              <a:rPr lang="en-US" sz="2100" b="1" dirty="0">
                <a:solidFill>
                  <a:srgbClr val="FF0000"/>
                </a:solidFill>
              </a:rPr>
              <a:t>6. Divine judgment and repentance (20)</a:t>
            </a:r>
          </a:p>
          <a:p>
            <a:pPr marL="0" indent="0">
              <a:buNone/>
            </a:pPr>
            <a:r>
              <a:rPr lang="en-US" sz="2100" dirty="0"/>
              <a:t>     6a. A sinful, wicked nation (20)</a:t>
            </a:r>
          </a:p>
          <a:p>
            <a:pPr marL="0" indent="0">
              <a:buNone/>
            </a:pPr>
            <a:r>
              <a:rPr lang="en-US" sz="2100" dirty="0"/>
              <a:t>     6b. Judgment on a wicked nation (21)</a:t>
            </a:r>
          </a:p>
          <a:p>
            <a:pPr marL="0" indent="0">
              <a:buNone/>
            </a:pPr>
            <a:r>
              <a:rPr lang="en-US" sz="2100" dirty="0"/>
              <a:t>     6c. Repentance </a:t>
            </a:r>
            <a:r>
              <a:rPr lang="en-US" sz="2200" dirty="0"/>
              <a:t>and restoration (22)</a:t>
            </a:r>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p:txBody>
      </p:sp>
      <p:sp>
        <p:nvSpPr>
          <p:cNvPr id="4" name="Footer Placeholder 3">
            <a:extLst>
              <a:ext uri="{FF2B5EF4-FFF2-40B4-BE49-F238E27FC236}">
                <a16:creationId xmlns:a16="http://schemas.microsoft.com/office/drawing/2014/main" id="{B2B72A2A-2170-4221-B0C8-A951645DF80D}"/>
              </a:ext>
            </a:extLst>
          </p:cNvPr>
          <p:cNvSpPr>
            <a:spLocks noGrp="1"/>
          </p:cNvSpPr>
          <p:nvPr>
            <p:ph type="ftr" sz="quarter" idx="11"/>
          </p:nvPr>
        </p:nvSpPr>
        <p:spPr/>
        <p:txBody>
          <a:bodyPr/>
          <a:lstStyle/>
          <a:p>
            <a:r>
              <a:rPr lang="en-US"/>
              <a:t>Send any questions and comments to work@thetaylorhome.org</a:t>
            </a:r>
          </a:p>
        </p:txBody>
      </p:sp>
    </p:spTree>
    <p:extLst>
      <p:ext uri="{BB962C8B-B14F-4D97-AF65-F5344CB8AC3E}">
        <p14:creationId xmlns:p14="http://schemas.microsoft.com/office/powerpoint/2010/main" val="2086287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E65A8C-750A-4D27-8E08-E27D5DFBFE13}"/>
              </a:ext>
            </a:extLst>
          </p:cNvPr>
          <p:cNvSpPr txBox="1"/>
          <p:nvPr/>
        </p:nvSpPr>
        <p:spPr>
          <a:xfrm>
            <a:off x="1299632" y="0"/>
            <a:ext cx="9592733" cy="1261884"/>
          </a:xfrm>
          <a:prstGeom prst="rect">
            <a:avLst/>
          </a:prstGeom>
          <a:noFill/>
        </p:spPr>
        <p:txBody>
          <a:bodyPr wrap="square" rtlCol="0">
            <a:spAutoFit/>
          </a:bodyPr>
          <a:lstStyle/>
          <a:p>
            <a:r>
              <a:rPr lang="en-US" sz="4000" b="1" dirty="0">
                <a:latin typeface="+mj-lt"/>
              </a:rPr>
              <a:t>6. Sin, judgment, and repentance/restoration</a:t>
            </a:r>
          </a:p>
          <a:p>
            <a:pPr algn="ctr"/>
            <a:r>
              <a:rPr lang="en-US" sz="3600" b="1" dirty="0">
                <a:latin typeface="+mj-lt"/>
              </a:rPr>
              <a:t>6a. A sinful, wicked nation</a:t>
            </a:r>
          </a:p>
        </p:txBody>
      </p:sp>
      <p:sp>
        <p:nvSpPr>
          <p:cNvPr id="5" name="TextBox 4">
            <a:extLst>
              <a:ext uri="{FF2B5EF4-FFF2-40B4-BE49-F238E27FC236}">
                <a16:creationId xmlns:a16="http://schemas.microsoft.com/office/drawing/2014/main" id="{50502BF3-9DE8-42CA-864C-5E5359F72FEA}"/>
              </a:ext>
            </a:extLst>
          </p:cNvPr>
          <p:cNvSpPr txBox="1"/>
          <p:nvPr/>
        </p:nvSpPr>
        <p:spPr>
          <a:xfrm>
            <a:off x="105833" y="1219546"/>
            <a:ext cx="11980333" cy="6124754"/>
          </a:xfrm>
          <a:prstGeom prst="rect">
            <a:avLst/>
          </a:prstGeom>
          <a:noFill/>
        </p:spPr>
        <p:txBody>
          <a:bodyPr wrap="square" numCol="2" rtlCol="0">
            <a:spAutoFit/>
          </a:bodyPr>
          <a:lstStyle/>
          <a:p>
            <a:endParaRPr lang="en-US" sz="2600" b="0" i="0" dirty="0">
              <a:solidFill>
                <a:srgbClr val="000000"/>
              </a:solidFill>
              <a:effectLst/>
            </a:endParaRPr>
          </a:p>
          <a:p>
            <a:endParaRPr lang="en-US" sz="2600" b="0" i="0" dirty="0">
              <a:solidFill>
                <a:srgbClr val="000000"/>
              </a:solidFill>
              <a:effectLst/>
            </a:endParaRPr>
          </a:p>
          <a:p>
            <a:endParaRPr lang="en-US" sz="2600" dirty="0">
              <a:solidFill>
                <a:srgbClr val="000000"/>
              </a:solidFill>
            </a:endParaRPr>
          </a:p>
          <a:p>
            <a:endParaRPr lang="en-US" sz="2600" b="0" i="0" dirty="0">
              <a:solidFill>
                <a:srgbClr val="000000"/>
              </a:solidFill>
              <a:effectLst/>
            </a:endParaRPr>
          </a:p>
          <a:p>
            <a:endParaRPr lang="en-US" sz="2600" dirty="0">
              <a:solidFill>
                <a:srgbClr val="000000"/>
              </a:solidFill>
            </a:endParaRPr>
          </a:p>
          <a:p>
            <a:endParaRPr lang="en-US" sz="2600" b="0" i="0" dirty="0">
              <a:solidFill>
                <a:srgbClr val="000000"/>
              </a:solidFill>
              <a:effectLst/>
            </a:endParaRPr>
          </a:p>
          <a:p>
            <a:r>
              <a:rPr lang="en-US" sz="2600" b="0" i="0" dirty="0">
                <a:solidFill>
                  <a:srgbClr val="000000"/>
                </a:solidFill>
                <a:effectLst/>
              </a:rPr>
              <a:t>“For the wrath of God is revealed from heaven against all ungodliness and unrighteousness of men, who by their unrighteousness suppress the truth.”         (Romans 1:18)</a:t>
            </a:r>
          </a:p>
          <a:p>
            <a:endParaRPr lang="en-US" sz="2600" dirty="0">
              <a:solidFill>
                <a:srgbClr val="000000"/>
              </a:solidFill>
            </a:endParaRPr>
          </a:p>
          <a:p>
            <a:r>
              <a:rPr lang="en-US" sz="2600" b="0" i="0" dirty="0">
                <a:solidFill>
                  <a:srgbClr val="000000"/>
                </a:solidFill>
                <a:effectLst/>
              </a:rPr>
              <a:t>“Hear the word of the </a:t>
            </a:r>
            <a:r>
              <a:rPr lang="en-US" sz="2600" b="0" i="0" cap="small" dirty="0">
                <a:solidFill>
                  <a:srgbClr val="000000"/>
                </a:solidFill>
                <a:effectLst/>
              </a:rPr>
              <a:t>Lord…</a:t>
            </a:r>
            <a:r>
              <a:rPr lang="en-US" sz="2600" b="0" i="0" dirty="0">
                <a:solidFill>
                  <a:srgbClr val="000000"/>
                </a:solidFill>
                <a:effectLst/>
              </a:rPr>
              <a:t>There is no faithfulness or steadfast love, and no</a:t>
            </a:r>
          </a:p>
          <a:p>
            <a:endParaRPr lang="en-US" sz="2600" dirty="0">
              <a:solidFill>
                <a:srgbClr val="000000"/>
              </a:solidFill>
            </a:endParaRPr>
          </a:p>
          <a:p>
            <a:r>
              <a:rPr lang="en-US" sz="2600" b="0" i="0" dirty="0">
                <a:solidFill>
                  <a:srgbClr val="000000"/>
                </a:solidFill>
                <a:effectLst/>
              </a:rPr>
              <a:t>knowledge of God in the land; there is swearing, lying, murder, stealing, and committing adultery; they break all bounds, and bloodshed follows bloodshed.”</a:t>
            </a:r>
          </a:p>
          <a:p>
            <a:r>
              <a:rPr lang="en-US" sz="2600" dirty="0">
                <a:solidFill>
                  <a:srgbClr val="000000"/>
                </a:solidFill>
              </a:rPr>
              <a:t>(Hosea 4:1-2)</a:t>
            </a:r>
          </a:p>
          <a:p>
            <a:endParaRPr lang="en-US" sz="2600" dirty="0">
              <a:solidFill>
                <a:srgbClr val="000000"/>
              </a:solidFill>
            </a:endParaRPr>
          </a:p>
          <a:p>
            <a:r>
              <a:rPr lang="en-US" sz="2600" dirty="0">
                <a:solidFill>
                  <a:srgbClr val="000000"/>
                </a:solidFill>
              </a:rPr>
              <a:t>“[T]</a:t>
            </a:r>
            <a:r>
              <a:rPr lang="en-US" sz="2600" b="0" i="0" dirty="0">
                <a:solidFill>
                  <a:srgbClr val="000000"/>
                </a:solidFill>
                <a:effectLst/>
              </a:rPr>
              <a:t>hey refused to love the truth and so be </a:t>
            </a:r>
          </a:p>
          <a:p>
            <a:r>
              <a:rPr lang="en-US" sz="2600" b="0" i="0" dirty="0">
                <a:solidFill>
                  <a:srgbClr val="000000"/>
                </a:solidFill>
                <a:effectLst/>
              </a:rPr>
              <a:t>saved.</a:t>
            </a:r>
            <a:r>
              <a:rPr lang="en-US" sz="2600" b="1" i="0" baseline="30000" dirty="0">
                <a:solidFill>
                  <a:srgbClr val="000000"/>
                </a:solidFill>
                <a:effectLst/>
              </a:rPr>
              <a:t> </a:t>
            </a:r>
            <a:r>
              <a:rPr lang="en-US" sz="2600" b="0" i="1" u="sng" dirty="0">
                <a:solidFill>
                  <a:srgbClr val="000000"/>
                </a:solidFill>
                <a:effectLst/>
              </a:rPr>
              <a:t>Therefore, God sends them a strong delusion, so that they may believe what is false</a:t>
            </a:r>
            <a:r>
              <a:rPr lang="en-US" sz="2600" b="0" i="0" dirty="0">
                <a:solidFill>
                  <a:srgbClr val="000000"/>
                </a:solidFill>
                <a:effectLst/>
              </a:rPr>
              <a:t>, that all may be condemned who did not believe the truth but had pleasure in unrighteousness.” </a:t>
            </a:r>
            <a:r>
              <a:rPr lang="en-US" sz="2600" dirty="0">
                <a:solidFill>
                  <a:srgbClr val="000000"/>
                </a:solidFill>
              </a:rPr>
              <a:t>(2 Thessalonians 2:10b-11, emphasis added)</a:t>
            </a:r>
            <a:endParaRPr lang="en-US" sz="2600" b="0" i="0" dirty="0">
              <a:solidFill>
                <a:srgbClr val="000000"/>
              </a:solidFill>
              <a:effectLst/>
            </a:endParaRPr>
          </a:p>
          <a:p>
            <a:endParaRPr lang="en-US" sz="2800" dirty="0">
              <a:solidFill>
                <a:srgbClr val="000000"/>
              </a:solidFill>
            </a:endParaRPr>
          </a:p>
        </p:txBody>
      </p:sp>
      <p:pic>
        <p:nvPicPr>
          <p:cNvPr id="4098" name="Picture 2" descr="RIGHTEOUSNESS EXALTS A NATION">
            <a:extLst>
              <a:ext uri="{FF2B5EF4-FFF2-40B4-BE49-F238E27FC236}">
                <a16:creationId xmlns:a16="http://schemas.microsoft.com/office/drawing/2014/main" id="{68645779-70FC-4C9C-A888-19CF8E73C4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708" y="1334030"/>
            <a:ext cx="4514850" cy="2027237"/>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B0C0AC4A-E193-4B93-888B-EC822A4B075D}"/>
              </a:ext>
            </a:extLst>
          </p:cNvPr>
          <p:cNvSpPr>
            <a:spLocks noGrp="1"/>
          </p:cNvSpPr>
          <p:nvPr>
            <p:ph type="ftr" sz="quarter" idx="11"/>
          </p:nvPr>
        </p:nvSpPr>
        <p:spPr/>
        <p:txBody>
          <a:bodyPr/>
          <a:lstStyle/>
          <a:p>
            <a:r>
              <a:rPr lang="en-US"/>
              <a:t>Send any questions and comments to work@thetaylorhome.org</a:t>
            </a:r>
          </a:p>
        </p:txBody>
      </p:sp>
    </p:spTree>
    <p:extLst>
      <p:ext uri="{BB962C8B-B14F-4D97-AF65-F5344CB8AC3E}">
        <p14:creationId xmlns:p14="http://schemas.microsoft.com/office/powerpoint/2010/main" val="1727467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973F5B-12FD-46B3-AC45-C687F50A67FF}"/>
              </a:ext>
            </a:extLst>
          </p:cNvPr>
          <p:cNvSpPr txBox="1"/>
          <p:nvPr/>
        </p:nvSpPr>
        <p:spPr>
          <a:xfrm>
            <a:off x="266699" y="874131"/>
            <a:ext cx="11658601" cy="7417415"/>
          </a:xfrm>
          <a:prstGeom prst="rect">
            <a:avLst/>
          </a:prstGeom>
          <a:noFill/>
        </p:spPr>
        <p:txBody>
          <a:bodyPr wrap="square" numCol="2" rtlCol="0">
            <a:spAutoFit/>
          </a:bodyPr>
          <a:lstStyle/>
          <a:p>
            <a:endParaRPr lang="en-US" sz="2800" b="0" i="0" dirty="0">
              <a:solidFill>
                <a:srgbClr val="000000"/>
              </a:solidFill>
              <a:effectLst/>
            </a:endParaRPr>
          </a:p>
          <a:p>
            <a:endParaRPr lang="en-US" sz="2800" dirty="0">
              <a:solidFill>
                <a:srgbClr val="000000"/>
              </a:solidFill>
            </a:endParaRPr>
          </a:p>
          <a:p>
            <a:endParaRPr lang="en-US" sz="2800" b="0" i="0" dirty="0">
              <a:solidFill>
                <a:srgbClr val="000000"/>
              </a:solidFill>
              <a:effectLst/>
            </a:endParaRPr>
          </a:p>
          <a:p>
            <a:endParaRPr lang="en-US" sz="2800" dirty="0">
              <a:solidFill>
                <a:srgbClr val="000000"/>
              </a:solidFill>
            </a:endParaRPr>
          </a:p>
          <a:p>
            <a:endParaRPr lang="en-US" sz="2800" b="0" i="0" dirty="0">
              <a:solidFill>
                <a:srgbClr val="000000"/>
              </a:solidFill>
              <a:effectLst/>
            </a:endParaRPr>
          </a:p>
          <a:p>
            <a:endParaRPr lang="en-US" sz="2800" dirty="0">
              <a:solidFill>
                <a:srgbClr val="000000"/>
              </a:solidFill>
            </a:endParaRPr>
          </a:p>
          <a:p>
            <a:endParaRPr lang="en-US" sz="2800" b="0" i="0" dirty="0">
              <a:solidFill>
                <a:srgbClr val="000000"/>
              </a:solidFill>
              <a:effectLst/>
            </a:endParaRPr>
          </a:p>
          <a:p>
            <a:endParaRPr lang="en-US" sz="2800" b="0" i="0" dirty="0">
              <a:solidFill>
                <a:srgbClr val="000000"/>
              </a:solidFill>
              <a:effectLst/>
            </a:endParaRPr>
          </a:p>
          <a:p>
            <a:endParaRPr lang="en-US" sz="2800" b="0" i="0" dirty="0">
              <a:solidFill>
                <a:srgbClr val="000000"/>
              </a:solidFill>
              <a:effectLst/>
            </a:endParaRPr>
          </a:p>
          <a:p>
            <a:r>
              <a:rPr lang="en-US" sz="2800" b="0" i="0" dirty="0">
                <a:solidFill>
                  <a:srgbClr val="000000"/>
                </a:solidFill>
                <a:effectLst/>
              </a:rPr>
              <a:t>“How could one chase a thousand, </a:t>
            </a:r>
          </a:p>
          <a:p>
            <a:r>
              <a:rPr lang="en-US" sz="2800" b="0" i="0" dirty="0">
                <a:solidFill>
                  <a:srgbClr val="000000"/>
                </a:solidFill>
                <a:effectLst/>
              </a:rPr>
              <a:t>two put ten thousand to flight, unless their Rock sold them, and the </a:t>
            </a:r>
            <a:r>
              <a:rPr lang="en-US" sz="2800" b="0" i="0" cap="small" dirty="0">
                <a:solidFill>
                  <a:srgbClr val="000000"/>
                </a:solidFill>
                <a:effectLst/>
              </a:rPr>
              <a:t>Lord</a:t>
            </a:r>
            <a:r>
              <a:rPr lang="en-US" sz="2800" b="0" i="0" dirty="0">
                <a:solidFill>
                  <a:srgbClr val="000000"/>
                </a:solidFill>
                <a:effectLst/>
              </a:rPr>
              <a:t> </a:t>
            </a:r>
          </a:p>
          <a:p>
            <a:r>
              <a:rPr lang="en-US" sz="2800" b="0" i="0" dirty="0">
                <a:solidFill>
                  <a:srgbClr val="000000"/>
                </a:solidFill>
                <a:effectLst/>
              </a:rPr>
              <a:t>gave them up?” (Deuteronomy 32:30)</a:t>
            </a:r>
            <a:endParaRPr lang="en-US" sz="2800" dirty="0"/>
          </a:p>
          <a:p>
            <a:endParaRPr lang="en-US" sz="2800" dirty="0">
              <a:solidFill>
                <a:srgbClr val="000000"/>
              </a:solidFill>
            </a:endParaRPr>
          </a:p>
          <a:p>
            <a:endParaRPr lang="en-US" sz="2800" dirty="0">
              <a:solidFill>
                <a:srgbClr val="000000"/>
              </a:solidFill>
            </a:endParaRPr>
          </a:p>
          <a:p>
            <a:endParaRPr lang="en-US" sz="2800" b="0" i="0" dirty="0">
              <a:solidFill>
                <a:srgbClr val="000000"/>
              </a:solidFill>
              <a:effectLst/>
            </a:endParaRPr>
          </a:p>
          <a:p>
            <a:endParaRPr lang="en-US" sz="2800" dirty="0">
              <a:solidFill>
                <a:srgbClr val="000000"/>
              </a:solidFill>
            </a:endParaRPr>
          </a:p>
          <a:p>
            <a:r>
              <a:rPr lang="en-US" sz="2800" dirty="0">
                <a:solidFill>
                  <a:srgbClr val="000000"/>
                </a:solidFill>
              </a:rPr>
              <a:t>“I </a:t>
            </a:r>
            <a:r>
              <a:rPr lang="en-US" sz="2800" b="0" i="0" dirty="0">
                <a:solidFill>
                  <a:srgbClr val="000000"/>
                </a:solidFill>
                <a:effectLst/>
              </a:rPr>
              <a:t>will set Egyptians against Egyptians; </a:t>
            </a:r>
          </a:p>
          <a:p>
            <a:r>
              <a:rPr lang="en-US" sz="2800" dirty="0">
                <a:solidFill>
                  <a:srgbClr val="000000"/>
                </a:solidFill>
              </a:rPr>
              <a:t>e</a:t>
            </a:r>
            <a:r>
              <a:rPr lang="en-US" sz="2800" b="0" i="0" dirty="0">
                <a:solidFill>
                  <a:srgbClr val="000000"/>
                </a:solidFill>
                <a:effectLst/>
              </a:rPr>
              <a:t>veryone will fight his brother, against his neighbor, city against city, kingdom against kingdom. The spirit of Egypt will fail in its midst; I will destroy their counsel.” (Isaiah 19:2-3)</a:t>
            </a:r>
          </a:p>
          <a:p>
            <a:endParaRPr lang="en-US" sz="2800" dirty="0"/>
          </a:p>
          <a:p>
            <a:r>
              <a:rPr lang="en-US" sz="2800" b="0" i="0" dirty="0">
                <a:solidFill>
                  <a:srgbClr val="000000"/>
                </a:solidFill>
                <a:effectLst/>
              </a:rPr>
              <a:t>“</a:t>
            </a:r>
            <a:r>
              <a:rPr lang="en-US" sz="2800" dirty="0">
                <a:solidFill>
                  <a:srgbClr val="000000"/>
                </a:solidFill>
              </a:rPr>
              <a:t>Y</a:t>
            </a:r>
            <a:r>
              <a:rPr lang="en-US" sz="2800" b="0" i="0" dirty="0">
                <a:solidFill>
                  <a:srgbClr val="000000"/>
                </a:solidFill>
                <a:effectLst/>
              </a:rPr>
              <a:t>ou shall grope at noonday, as a blind man gropes in darkness; you shall not prosper in your ways; you shall be only oppressed and plundered continually, and no one shall save</a:t>
            </a:r>
            <a:r>
              <a:rPr lang="en-US" sz="2800" b="0" dirty="0">
                <a:solidFill>
                  <a:srgbClr val="000000"/>
                </a:solidFill>
                <a:effectLst/>
              </a:rPr>
              <a:t> you.” (Deuteronomy 28:29)</a:t>
            </a:r>
          </a:p>
          <a:p>
            <a:endParaRPr lang="en-US" sz="2800" b="0" dirty="0">
              <a:solidFill>
                <a:srgbClr val="000000"/>
              </a:solidFill>
              <a:effectLst/>
            </a:endParaRPr>
          </a:p>
          <a:p>
            <a:endParaRPr lang="en-US" sz="2800" dirty="0">
              <a:solidFill>
                <a:srgbClr val="000000"/>
              </a:solidFill>
            </a:endParaRPr>
          </a:p>
          <a:p>
            <a:endParaRPr lang="en-US" sz="2800" b="1" dirty="0"/>
          </a:p>
        </p:txBody>
      </p:sp>
      <p:sp>
        <p:nvSpPr>
          <p:cNvPr id="3" name="TextBox 2">
            <a:extLst>
              <a:ext uri="{FF2B5EF4-FFF2-40B4-BE49-F238E27FC236}">
                <a16:creationId xmlns:a16="http://schemas.microsoft.com/office/drawing/2014/main" id="{F79B74B6-7529-45B0-9A45-93F0138D3744}"/>
              </a:ext>
            </a:extLst>
          </p:cNvPr>
          <p:cNvSpPr txBox="1"/>
          <p:nvPr/>
        </p:nvSpPr>
        <p:spPr>
          <a:xfrm>
            <a:off x="0" y="166702"/>
            <a:ext cx="12039599" cy="615553"/>
          </a:xfrm>
          <a:prstGeom prst="rect">
            <a:avLst/>
          </a:prstGeom>
          <a:noFill/>
        </p:spPr>
        <p:txBody>
          <a:bodyPr wrap="square" rtlCol="0">
            <a:spAutoFit/>
          </a:bodyPr>
          <a:lstStyle/>
          <a:p>
            <a:pPr algn="ctr"/>
            <a:r>
              <a:rPr lang="en-US" sz="3400" b="1" dirty="0">
                <a:latin typeface="+mj-lt"/>
              </a:rPr>
              <a:t>6b. Judgment on a wicked nation</a:t>
            </a:r>
          </a:p>
        </p:txBody>
      </p:sp>
      <p:pic>
        <p:nvPicPr>
          <p:cNvPr id="3074" name="Picture 2" descr="The Judgement of God Thursday, June 18, 2015 - YouTube">
            <a:extLst>
              <a:ext uri="{FF2B5EF4-FFF2-40B4-BE49-F238E27FC236}">
                <a16:creationId xmlns:a16="http://schemas.microsoft.com/office/drawing/2014/main" id="{2D81A1CF-8F5A-49AE-9550-6158D3E0FC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208" y="1153531"/>
            <a:ext cx="4134795" cy="309673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6916DEDA-25BB-4FA9-B8AA-5E639CFDA79C}"/>
              </a:ext>
            </a:extLst>
          </p:cNvPr>
          <p:cNvSpPr>
            <a:spLocks noGrp="1"/>
          </p:cNvSpPr>
          <p:nvPr>
            <p:ph type="ftr" sz="quarter" idx="11"/>
          </p:nvPr>
        </p:nvSpPr>
        <p:spPr/>
        <p:txBody>
          <a:bodyPr/>
          <a:lstStyle/>
          <a:p>
            <a:r>
              <a:rPr lang="en-US"/>
              <a:t>Send any questions and comments to work@thetaylorhome.org</a:t>
            </a:r>
          </a:p>
        </p:txBody>
      </p:sp>
    </p:spTree>
    <p:extLst>
      <p:ext uri="{BB962C8B-B14F-4D97-AF65-F5344CB8AC3E}">
        <p14:creationId xmlns:p14="http://schemas.microsoft.com/office/powerpoint/2010/main" val="3747894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7487DD-08B8-491E-B17B-D02689D05B8A}"/>
              </a:ext>
            </a:extLst>
          </p:cNvPr>
          <p:cNvSpPr txBox="1"/>
          <p:nvPr/>
        </p:nvSpPr>
        <p:spPr>
          <a:xfrm>
            <a:off x="414867" y="856181"/>
            <a:ext cx="11557000" cy="7294305"/>
          </a:xfrm>
          <a:prstGeom prst="rect">
            <a:avLst/>
          </a:prstGeom>
          <a:noFill/>
        </p:spPr>
        <p:txBody>
          <a:bodyPr wrap="square" numCol="2" rtlCol="0">
            <a:spAutoFit/>
          </a:bodyPr>
          <a:lstStyle/>
          <a:p>
            <a:endParaRPr lang="en-US" sz="2600" b="0" i="0" dirty="0">
              <a:solidFill>
                <a:srgbClr val="000000"/>
              </a:solidFill>
              <a:effectLst/>
            </a:endParaRPr>
          </a:p>
          <a:p>
            <a:endParaRPr lang="en-US" sz="2600" dirty="0">
              <a:solidFill>
                <a:srgbClr val="000000"/>
              </a:solidFill>
            </a:endParaRPr>
          </a:p>
          <a:p>
            <a:endParaRPr lang="en-US" sz="2600" b="0" i="0" dirty="0">
              <a:solidFill>
                <a:srgbClr val="000000"/>
              </a:solidFill>
              <a:effectLst/>
            </a:endParaRPr>
          </a:p>
          <a:p>
            <a:endParaRPr lang="en-US" sz="2600" dirty="0">
              <a:solidFill>
                <a:srgbClr val="000000"/>
              </a:solidFill>
            </a:endParaRPr>
          </a:p>
          <a:p>
            <a:endParaRPr lang="en-US" sz="2600" b="0" i="0" dirty="0">
              <a:solidFill>
                <a:srgbClr val="000000"/>
              </a:solidFill>
              <a:effectLst/>
            </a:endParaRPr>
          </a:p>
          <a:p>
            <a:endParaRPr lang="en-US" sz="2600" dirty="0">
              <a:solidFill>
                <a:srgbClr val="000000"/>
              </a:solidFill>
            </a:endParaRPr>
          </a:p>
          <a:p>
            <a:r>
              <a:rPr lang="en-US" sz="2600" b="0" i="0" dirty="0">
                <a:solidFill>
                  <a:srgbClr val="000000"/>
                </a:solidFill>
                <a:effectLst/>
              </a:rPr>
              <a:t>When I shut up heaven and there is no rain, or command the locusts to devour the land, or send pestilence among my people, if my people who are called by my name will humble themselves, and pray and seek my face, and turn from their wicked ways, then I will hear from heaven, and will forgive their sin and heal their land.” (2 Chronicles 2:13-14)</a:t>
            </a:r>
            <a:endParaRPr lang="en-US" sz="2600" dirty="0"/>
          </a:p>
          <a:p>
            <a:endParaRPr lang="en-US" sz="2600" dirty="0"/>
          </a:p>
          <a:p>
            <a:endParaRPr lang="en-US" sz="2600" dirty="0"/>
          </a:p>
          <a:p>
            <a:endParaRPr lang="en-US" sz="2600" dirty="0">
              <a:solidFill>
                <a:srgbClr val="111111"/>
              </a:solidFill>
            </a:endParaRPr>
          </a:p>
          <a:p>
            <a:r>
              <a:rPr lang="en-US" sz="2600" dirty="0"/>
              <a:t>“</a:t>
            </a:r>
            <a:r>
              <a:rPr lang="en-US" sz="2600" dirty="0">
                <a:solidFill>
                  <a:srgbClr val="111111"/>
                </a:solidFill>
              </a:rPr>
              <a:t>Except </a:t>
            </a:r>
            <a:r>
              <a:rPr lang="en-US" sz="2600" b="0" i="0" dirty="0">
                <a:solidFill>
                  <a:srgbClr val="111111"/>
                </a:solidFill>
                <a:effectLst/>
              </a:rPr>
              <a:t>the LORD </a:t>
            </a:r>
            <a:r>
              <a:rPr lang="en-US" sz="2600" dirty="0">
                <a:solidFill>
                  <a:srgbClr val="111111"/>
                </a:solidFill>
              </a:rPr>
              <a:t>b</a:t>
            </a:r>
            <a:r>
              <a:rPr lang="en-US" sz="2600" b="0" i="0" dirty="0">
                <a:solidFill>
                  <a:srgbClr val="111111"/>
                </a:solidFill>
                <a:effectLst/>
              </a:rPr>
              <a:t>uild the </a:t>
            </a:r>
            <a:r>
              <a:rPr lang="en-US" sz="2600" dirty="0">
                <a:solidFill>
                  <a:srgbClr val="111111"/>
                </a:solidFill>
              </a:rPr>
              <a:t>h</a:t>
            </a:r>
            <a:r>
              <a:rPr lang="en-US" sz="2600" b="0" i="0" dirty="0">
                <a:solidFill>
                  <a:srgbClr val="111111"/>
                </a:solidFill>
                <a:effectLst/>
              </a:rPr>
              <a:t>ouse, they who build labor in </a:t>
            </a:r>
            <a:r>
              <a:rPr lang="en-US" sz="2600" dirty="0">
                <a:solidFill>
                  <a:srgbClr val="111111"/>
                </a:solidFill>
              </a:rPr>
              <a:t>v</a:t>
            </a:r>
            <a:r>
              <a:rPr lang="en-US" sz="2600" b="0" i="0" dirty="0">
                <a:solidFill>
                  <a:srgbClr val="111111"/>
                </a:solidFill>
                <a:effectLst/>
              </a:rPr>
              <a:t>ain” (Psalm 127:1)</a:t>
            </a:r>
          </a:p>
          <a:p>
            <a:endParaRPr lang="en-US" sz="2600" i="1" dirty="0"/>
          </a:p>
          <a:p>
            <a:r>
              <a:rPr lang="en-US" sz="2600" i="1" dirty="0"/>
              <a:t>Jesus promised freedom, but we’ll continue as slaves so long as we ignore sin</a:t>
            </a:r>
            <a:r>
              <a:rPr lang="en-US" sz="2600" i="1"/>
              <a:t>, the true </a:t>
            </a:r>
            <a:r>
              <a:rPr lang="en-US" sz="2600" i="1" dirty="0"/>
              <a:t>diagnosis (John 8:31-32). But CRT’s false diagnoses and remedies will only make our bondage worse. </a:t>
            </a:r>
            <a:endParaRPr lang="en-US" sz="2600" dirty="0"/>
          </a:p>
          <a:p>
            <a:endParaRPr lang="en-US" sz="2600" b="1" dirty="0"/>
          </a:p>
          <a:p>
            <a:endParaRPr lang="en-US" sz="2600" b="0" i="0" dirty="0">
              <a:solidFill>
                <a:srgbClr val="000000"/>
              </a:solidFill>
              <a:effectLst/>
            </a:endParaRPr>
          </a:p>
          <a:p>
            <a:endParaRPr lang="en-US" sz="2600" dirty="0"/>
          </a:p>
        </p:txBody>
      </p:sp>
      <p:sp>
        <p:nvSpPr>
          <p:cNvPr id="4" name="TextBox 3">
            <a:extLst>
              <a:ext uri="{FF2B5EF4-FFF2-40B4-BE49-F238E27FC236}">
                <a16:creationId xmlns:a16="http://schemas.microsoft.com/office/drawing/2014/main" id="{04DE11CB-7E8A-4D36-8D21-A321D8785678}"/>
              </a:ext>
            </a:extLst>
          </p:cNvPr>
          <p:cNvSpPr txBox="1"/>
          <p:nvPr/>
        </p:nvSpPr>
        <p:spPr>
          <a:xfrm>
            <a:off x="3005667" y="177791"/>
            <a:ext cx="8551333" cy="707886"/>
          </a:xfrm>
          <a:prstGeom prst="rect">
            <a:avLst/>
          </a:prstGeom>
          <a:noFill/>
        </p:spPr>
        <p:txBody>
          <a:bodyPr wrap="square" rtlCol="0">
            <a:spAutoFit/>
          </a:bodyPr>
          <a:lstStyle/>
          <a:p>
            <a:r>
              <a:rPr lang="en-US" sz="4000" b="1" dirty="0">
                <a:latin typeface="+mj-lt"/>
              </a:rPr>
              <a:t>6c. Repentance/restoration</a:t>
            </a:r>
          </a:p>
        </p:txBody>
      </p:sp>
      <p:pic>
        <p:nvPicPr>
          <p:cNvPr id="9220" name="Picture 4" descr="Meandering river making its way through lush green rural ...">
            <a:extLst>
              <a:ext uri="{FF2B5EF4-FFF2-40B4-BE49-F238E27FC236}">
                <a16:creationId xmlns:a16="http://schemas.microsoft.com/office/drawing/2014/main" id="{E37B5738-F950-4C45-A9C4-2B83E1C512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142" y="885677"/>
            <a:ext cx="3347757" cy="223005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Freedom in Christ - What is it? How can I experience true ...">
            <a:extLst>
              <a:ext uri="{FF2B5EF4-FFF2-40B4-BE49-F238E27FC236}">
                <a16:creationId xmlns:a16="http://schemas.microsoft.com/office/drawing/2014/main" id="{5099B940-D079-4E87-8579-072BF32B53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7867" y="4395597"/>
            <a:ext cx="3869266" cy="2171361"/>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747A063C-CC39-462D-A9A5-BD4D41D68A65}"/>
              </a:ext>
            </a:extLst>
          </p:cNvPr>
          <p:cNvSpPr>
            <a:spLocks noGrp="1"/>
          </p:cNvSpPr>
          <p:nvPr>
            <p:ph type="ftr" sz="quarter" idx="11"/>
          </p:nvPr>
        </p:nvSpPr>
        <p:spPr/>
        <p:txBody>
          <a:bodyPr/>
          <a:lstStyle/>
          <a:p>
            <a:r>
              <a:rPr lang="en-US"/>
              <a:t>Send any questions and comments to work@thetaylorhome.org</a:t>
            </a:r>
          </a:p>
        </p:txBody>
      </p:sp>
    </p:spTree>
    <p:extLst>
      <p:ext uri="{BB962C8B-B14F-4D97-AF65-F5344CB8AC3E}">
        <p14:creationId xmlns:p14="http://schemas.microsoft.com/office/powerpoint/2010/main" val="3777499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ECEB6-907A-4898-82BE-2501AB69C663}"/>
              </a:ext>
            </a:extLst>
          </p:cNvPr>
          <p:cNvSpPr>
            <a:spLocks noGrp="1"/>
          </p:cNvSpPr>
          <p:nvPr>
            <p:ph type="title"/>
          </p:nvPr>
        </p:nvSpPr>
        <p:spPr>
          <a:xfrm>
            <a:off x="0" y="219933"/>
            <a:ext cx="12192000" cy="1325563"/>
          </a:xfrm>
        </p:spPr>
        <p:txBody>
          <a:bodyPr>
            <a:normAutofit/>
          </a:bodyPr>
          <a:lstStyle/>
          <a:p>
            <a:pPr algn="ctr"/>
            <a:r>
              <a:rPr lang="en-US" sz="4200" b="1" dirty="0"/>
              <a:t>1. </a:t>
            </a:r>
            <a:r>
              <a:rPr lang="en-US" sz="4400" b="1" dirty="0"/>
              <a:t>The "new, improved" Marxism</a:t>
            </a:r>
            <a:br>
              <a:rPr lang="en-US" b="1" dirty="0"/>
            </a:br>
            <a:r>
              <a:rPr lang="en-US" sz="3600" b="1" dirty="0"/>
              <a:t>1a. Marxism's worst disaster: Fall of the USSR, 1989</a:t>
            </a:r>
            <a:endParaRPr lang="en-US" b="1" dirty="0"/>
          </a:p>
        </p:txBody>
      </p:sp>
      <p:sp>
        <p:nvSpPr>
          <p:cNvPr id="4" name="TextBox 3">
            <a:extLst>
              <a:ext uri="{FF2B5EF4-FFF2-40B4-BE49-F238E27FC236}">
                <a16:creationId xmlns:a16="http://schemas.microsoft.com/office/drawing/2014/main" id="{26ABCC3C-66F6-4918-89EA-77217E2C58E3}"/>
              </a:ext>
            </a:extLst>
          </p:cNvPr>
          <p:cNvSpPr txBox="1"/>
          <p:nvPr/>
        </p:nvSpPr>
        <p:spPr>
          <a:xfrm flipH="1">
            <a:off x="968600" y="5842624"/>
            <a:ext cx="10254800" cy="646331"/>
          </a:xfrm>
          <a:prstGeom prst="rect">
            <a:avLst/>
          </a:prstGeom>
          <a:noFill/>
        </p:spPr>
        <p:txBody>
          <a:bodyPr wrap="square" rtlCol="0">
            <a:spAutoFit/>
          </a:bodyPr>
          <a:lstStyle/>
          <a:p>
            <a:pPr algn="ctr"/>
            <a:r>
              <a:rPr lang="en-US" sz="3600" dirty="0"/>
              <a:t>Over 94 million murdered under Communism</a:t>
            </a:r>
          </a:p>
        </p:txBody>
      </p:sp>
      <p:sp>
        <p:nvSpPr>
          <p:cNvPr id="5" name="TextBox 4">
            <a:extLst>
              <a:ext uri="{FF2B5EF4-FFF2-40B4-BE49-F238E27FC236}">
                <a16:creationId xmlns:a16="http://schemas.microsoft.com/office/drawing/2014/main" id="{1942D0DF-04E9-454B-A3DC-B165EB79EF97}"/>
              </a:ext>
            </a:extLst>
          </p:cNvPr>
          <p:cNvSpPr txBox="1"/>
          <p:nvPr/>
        </p:nvSpPr>
        <p:spPr>
          <a:xfrm>
            <a:off x="6674537" y="5345217"/>
            <a:ext cx="4480297" cy="461665"/>
          </a:xfrm>
          <a:prstGeom prst="rect">
            <a:avLst/>
          </a:prstGeom>
          <a:noFill/>
        </p:spPr>
        <p:txBody>
          <a:bodyPr wrap="square" rtlCol="0">
            <a:spAutoFit/>
          </a:bodyPr>
          <a:lstStyle/>
          <a:p>
            <a:r>
              <a:rPr lang="en-US" sz="2400" dirty="0"/>
              <a:t>Ecstasy when Berlin Wall fell, 1989</a:t>
            </a:r>
          </a:p>
        </p:txBody>
      </p:sp>
      <p:pic>
        <p:nvPicPr>
          <p:cNvPr id="2050" name="Picture 2" descr="SNAFU!: Blast from the past....This day in 1940, the NKVD ...">
            <a:extLst>
              <a:ext uri="{FF2B5EF4-FFF2-40B4-BE49-F238E27FC236}">
                <a16:creationId xmlns:a16="http://schemas.microsoft.com/office/drawing/2014/main" id="{EE6921BB-FB8B-43DD-9B17-D5A3D3FD9F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0" y="1972732"/>
            <a:ext cx="5097936" cy="33125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ECCD06F-3C5F-45AD-8213-DB93FA0CE929}"/>
              </a:ext>
            </a:extLst>
          </p:cNvPr>
          <p:cNvSpPr txBox="1"/>
          <p:nvPr/>
        </p:nvSpPr>
        <p:spPr>
          <a:xfrm flipH="1">
            <a:off x="667629" y="5337376"/>
            <a:ext cx="5854879" cy="461665"/>
          </a:xfrm>
          <a:prstGeom prst="rect">
            <a:avLst/>
          </a:prstGeom>
          <a:noFill/>
        </p:spPr>
        <p:txBody>
          <a:bodyPr wrap="square" rtlCol="0">
            <a:spAutoFit/>
          </a:bodyPr>
          <a:lstStyle/>
          <a:p>
            <a:r>
              <a:rPr lang="en-US" sz="2400" dirty="0"/>
              <a:t>Mass murder by Soviet NKVD police, 1940</a:t>
            </a:r>
          </a:p>
        </p:txBody>
      </p:sp>
      <p:sp>
        <p:nvSpPr>
          <p:cNvPr id="3" name="Footer Placeholder 2">
            <a:extLst>
              <a:ext uri="{FF2B5EF4-FFF2-40B4-BE49-F238E27FC236}">
                <a16:creationId xmlns:a16="http://schemas.microsoft.com/office/drawing/2014/main" id="{5F283E3F-7069-43AD-A841-790FD6FFBCA6}"/>
              </a:ext>
            </a:extLst>
          </p:cNvPr>
          <p:cNvSpPr>
            <a:spLocks noGrp="1"/>
          </p:cNvSpPr>
          <p:nvPr>
            <p:ph type="ftr" sz="quarter" idx="11"/>
          </p:nvPr>
        </p:nvSpPr>
        <p:spPr/>
        <p:txBody>
          <a:bodyPr/>
          <a:lstStyle/>
          <a:p>
            <a:r>
              <a:rPr lang="en-US"/>
              <a:t>Send any questions and comments to work@thetaylorhome.org</a:t>
            </a:r>
          </a:p>
        </p:txBody>
      </p:sp>
      <p:pic>
        <p:nvPicPr>
          <p:cNvPr id="9" name="Picture 4" descr="The Fall Of The Berlin Wall, 30 Years Later">
            <a:extLst>
              <a:ext uri="{FF2B5EF4-FFF2-40B4-BE49-F238E27FC236}">
                <a16:creationId xmlns:a16="http://schemas.microsoft.com/office/drawing/2014/main" id="{EB674CF8-E88C-4FA8-9490-E5B9D316C8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352" t="6229" r="26865" b="30513"/>
          <a:stretch/>
        </p:blipFill>
        <p:spPr bwMode="auto">
          <a:xfrm>
            <a:off x="6831170" y="1822366"/>
            <a:ext cx="4167032" cy="3462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395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ECEB6-907A-4898-82BE-2501AB69C663}"/>
              </a:ext>
            </a:extLst>
          </p:cNvPr>
          <p:cNvSpPr>
            <a:spLocks noGrp="1"/>
          </p:cNvSpPr>
          <p:nvPr>
            <p:ph type="title"/>
          </p:nvPr>
        </p:nvSpPr>
        <p:spPr>
          <a:xfrm>
            <a:off x="0" y="180160"/>
            <a:ext cx="12192000" cy="915340"/>
          </a:xfrm>
        </p:spPr>
        <p:txBody>
          <a:bodyPr>
            <a:noAutofit/>
          </a:bodyPr>
          <a:lstStyle/>
          <a:p>
            <a:pPr algn="ctr"/>
            <a:r>
              <a:rPr lang="en-US" sz="3700" b="1" dirty="0"/>
              <a:t>1b. CRT: A "new, improved" class </a:t>
            </a:r>
            <a:br>
              <a:rPr lang="en-US" sz="3700" b="1" dirty="0"/>
            </a:br>
            <a:r>
              <a:rPr lang="en-US" sz="3700" b="1" dirty="0"/>
              <a:t>warfare - </a:t>
            </a:r>
            <a:r>
              <a:rPr lang="en-US" sz="3700" b="1" i="1" dirty="0"/>
              <a:t>made in America! (1)</a:t>
            </a:r>
            <a:endParaRPr lang="en-US" sz="3800" b="1" dirty="0"/>
          </a:p>
        </p:txBody>
      </p:sp>
      <p:pic>
        <p:nvPicPr>
          <p:cNvPr id="2050" name="Picture 2" descr="Clip Art Royalty Free Library E Bae F - Phoenix Bird, HD Png Download ,  Transparent Png Image - PNGitem">
            <a:extLst>
              <a:ext uri="{FF2B5EF4-FFF2-40B4-BE49-F238E27FC236}">
                <a16:creationId xmlns:a16="http://schemas.microsoft.com/office/drawing/2014/main" id="{785027EE-52BA-4EC0-9A3A-CCC98BF7ED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3809" y="1527439"/>
            <a:ext cx="2768600" cy="285629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ED75E12-4749-4117-B419-7F14603F8DD1}"/>
              </a:ext>
            </a:extLst>
          </p:cNvPr>
          <p:cNvSpPr txBox="1"/>
          <p:nvPr/>
        </p:nvSpPr>
        <p:spPr>
          <a:xfrm>
            <a:off x="3828785" y="4650721"/>
            <a:ext cx="2906577" cy="1200329"/>
          </a:xfrm>
          <a:prstGeom prst="rect">
            <a:avLst/>
          </a:prstGeom>
          <a:noFill/>
        </p:spPr>
        <p:txBody>
          <a:bodyPr wrap="square" rtlCol="0">
            <a:spAutoFit/>
          </a:bodyPr>
          <a:lstStyle/>
          <a:p>
            <a:pPr algn="ctr"/>
            <a:r>
              <a:rPr lang="en-US" sz="2400" dirty="0"/>
              <a:t>Marxist chimera rising from </a:t>
            </a:r>
          </a:p>
          <a:p>
            <a:pPr algn="ctr"/>
            <a:r>
              <a:rPr lang="en-US" sz="2400" dirty="0"/>
              <a:t>the 1989 ashes</a:t>
            </a:r>
          </a:p>
        </p:txBody>
      </p:sp>
      <p:pic>
        <p:nvPicPr>
          <p:cNvPr id="1026" name="Picture 2" descr="Capitalism- The Bourgeoisie Squeezing out the Labor Power of the Proletariat  – classicaltheorygroup4">
            <a:extLst>
              <a:ext uri="{FF2B5EF4-FFF2-40B4-BE49-F238E27FC236}">
                <a16:creationId xmlns:a16="http://schemas.microsoft.com/office/drawing/2014/main" id="{4CC3693B-F874-4C7C-B81C-FE2FF3243B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960" y="1436748"/>
            <a:ext cx="2870200" cy="297850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0823E17-6367-40AD-A0BC-49CA8F0194DB}"/>
              </a:ext>
            </a:extLst>
          </p:cNvPr>
          <p:cNvSpPr txBox="1"/>
          <p:nvPr/>
        </p:nvSpPr>
        <p:spPr>
          <a:xfrm>
            <a:off x="7244092" y="4650721"/>
            <a:ext cx="4324907" cy="830997"/>
          </a:xfrm>
          <a:prstGeom prst="rect">
            <a:avLst/>
          </a:prstGeom>
          <a:noFill/>
        </p:spPr>
        <p:txBody>
          <a:bodyPr wrap="square" rtlCol="0">
            <a:spAutoFit/>
          </a:bodyPr>
          <a:lstStyle/>
          <a:p>
            <a:r>
              <a:rPr lang="en-US" sz="2400" dirty="0"/>
              <a:t>21</a:t>
            </a:r>
            <a:r>
              <a:rPr lang="en-US" sz="2400" baseline="30000" dirty="0"/>
              <a:t>st</a:t>
            </a:r>
            <a:r>
              <a:rPr lang="en-US" sz="2400" dirty="0"/>
              <a:t> Century American Marxism: </a:t>
            </a:r>
          </a:p>
          <a:p>
            <a:r>
              <a:rPr lang="en-US" sz="2400" i="1" u="sng" dirty="0"/>
              <a:t>Racial</a:t>
            </a:r>
            <a:r>
              <a:rPr lang="en-US" sz="2400" dirty="0"/>
              <a:t> struggle (among others)</a:t>
            </a:r>
          </a:p>
        </p:txBody>
      </p:sp>
      <p:sp>
        <p:nvSpPr>
          <p:cNvPr id="13" name="TextBox 12">
            <a:extLst>
              <a:ext uri="{FF2B5EF4-FFF2-40B4-BE49-F238E27FC236}">
                <a16:creationId xmlns:a16="http://schemas.microsoft.com/office/drawing/2014/main" id="{013657C9-7FBB-462C-863F-0DDFABB75FA0}"/>
              </a:ext>
            </a:extLst>
          </p:cNvPr>
          <p:cNvSpPr txBox="1"/>
          <p:nvPr/>
        </p:nvSpPr>
        <p:spPr>
          <a:xfrm>
            <a:off x="267265" y="4590255"/>
            <a:ext cx="3524861" cy="830997"/>
          </a:xfrm>
          <a:prstGeom prst="rect">
            <a:avLst/>
          </a:prstGeom>
          <a:noFill/>
        </p:spPr>
        <p:txBody>
          <a:bodyPr wrap="square" rtlCol="0">
            <a:spAutoFit/>
          </a:bodyPr>
          <a:lstStyle/>
          <a:p>
            <a:r>
              <a:rPr lang="en-US" sz="2400" dirty="0"/>
              <a:t>19</a:t>
            </a:r>
            <a:r>
              <a:rPr lang="en-US" sz="2400" baseline="30000" dirty="0"/>
              <a:t>th</a:t>
            </a:r>
            <a:r>
              <a:rPr lang="en-US" sz="2400" dirty="0"/>
              <a:t>-20</a:t>
            </a:r>
            <a:r>
              <a:rPr lang="en-US" sz="2400" baseline="30000" dirty="0"/>
              <a:t>th</a:t>
            </a:r>
            <a:r>
              <a:rPr lang="en-US" sz="2400" dirty="0"/>
              <a:t> Century Marxism: </a:t>
            </a:r>
          </a:p>
          <a:p>
            <a:r>
              <a:rPr lang="en-US" sz="2400" i="1" u="sng" dirty="0"/>
              <a:t>Class</a:t>
            </a:r>
            <a:r>
              <a:rPr lang="en-US" sz="2400" dirty="0"/>
              <a:t> struggle (failed)</a:t>
            </a:r>
          </a:p>
        </p:txBody>
      </p:sp>
      <p:sp>
        <p:nvSpPr>
          <p:cNvPr id="4" name="Arrow: Right 3">
            <a:extLst>
              <a:ext uri="{FF2B5EF4-FFF2-40B4-BE49-F238E27FC236}">
                <a16:creationId xmlns:a16="http://schemas.microsoft.com/office/drawing/2014/main" id="{7EBDA01B-9AFA-4D67-8763-109103CBB57B}"/>
              </a:ext>
            </a:extLst>
          </p:cNvPr>
          <p:cNvSpPr/>
          <p:nvPr/>
        </p:nvSpPr>
        <p:spPr>
          <a:xfrm>
            <a:off x="3488590" y="2605708"/>
            <a:ext cx="607072" cy="320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C0329A0D-2D2A-4ECB-B49A-CBF6C6F33EB5}"/>
              </a:ext>
            </a:extLst>
          </p:cNvPr>
          <p:cNvSpPr/>
          <p:nvPr/>
        </p:nvSpPr>
        <p:spPr>
          <a:xfrm>
            <a:off x="6940556" y="2712965"/>
            <a:ext cx="607072" cy="320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EACFA26-C3E9-4E45-AE7C-7F9059D58339}"/>
              </a:ext>
            </a:extLst>
          </p:cNvPr>
          <p:cNvSpPr txBox="1"/>
          <p:nvPr/>
        </p:nvSpPr>
        <p:spPr>
          <a:xfrm flipH="1">
            <a:off x="840231" y="5785288"/>
            <a:ext cx="11123170" cy="646331"/>
          </a:xfrm>
          <a:prstGeom prst="rect">
            <a:avLst/>
          </a:prstGeom>
          <a:noFill/>
        </p:spPr>
        <p:txBody>
          <a:bodyPr wrap="square" rtlCol="0">
            <a:spAutoFit/>
          </a:bodyPr>
          <a:lstStyle/>
          <a:p>
            <a:r>
              <a:rPr lang="en-US" sz="3600" i="1" dirty="0"/>
              <a:t>“There is nothing new under the sun” (Ecclesiastes 1:9)</a:t>
            </a:r>
          </a:p>
        </p:txBody>
      </p:sp>
      <p:pic>
        <p:nvPicPr>
          <p:cNvPr id="14" name="Picture 2" descr="President Trump's Ban on Critical Race Theory, Explained">
            <a:extLst>
              <a:ext uri="{FF2B5EF4-FFF2-40B4-BE49-F238E27FC236}">
                <a16:creationId xmlns:a16="http://schemas.microsoft.com/office/drawing/2014/main" id="{F01C2420-D428-4385-8E75-AA753583A8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0058" y="1596713"/>
            <a:ext cx="4048987" cy="2699324"/>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8BB6C903-821B-4F98-92C4-A5F875FB240B}"/>
              </a:ext>
            </a:extLst>
          </p:cNvPr>
          <p:cNvSpPr>
            <a:spLocks noGrp="1"/>
          </p:cNvSpPr>
          <p:nvPr>
            <p:ph type="ftr" sz="quarter" idx="11"/>
          </p:nvPr>
        </p:nvSpPr>
        <p:spPr/>
        <p:txBody>
          <a:bodyPr/>
          <a:lstStyle/>
          <a:p>
            <a:r>
              <a:rPr lang="en-US"/>
              <a:t>Send any questions and comments to work@thetaylorhome.org</a:t>
            </a:r>
          </a:p>
        </p:txBody>
      </p:sp>
    </p:spTree>
    <p:extLst>
      <p:ext uri="{BB962C8B-B14F-4D97-AF65-F5344CB8AC3E}">
        <p14:creationId xmlns:p14="http://schemas.microsoft.com/office/powerpoint/2010/main" val="3933303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C6F10-B9BD-4753-A2BA-7D968F52CB39}"/>
              </a:ext>
            </a:extLst>
          </p:cNvPr>
          <p:cNvSpPr>
            <a:spLocks noGrp="1"/>
          </p:cNvSpPr>
          <p:nvPr>
            <p:ph type="title"/>
          </p:nvPr>
        </p:nvSpPr>
        <p:spPr>
          <a:xfrm>
            <a:off x="220133" y="151111"/>
            <a:ext cx="11971867" cy="4693893"/>
          </a:xfrm>
        </p:spPr>
        <p:txBody>
          <a:bodyPr>
            <a:noAutofit/>
          </a:bodyPr>
          <a:lstStyle/>
          <a:p>
            <a:pPr algn="l" fontAlgn="base"/>
            <a:r>
              <a:rPr lang="en-US" sz="2400" dirty="0">
                <a:solidFill>
                  <a:srgbClr val="2A2A2A"/>
                </a:solidFill>
                <a:latin typeface="+mn-lt"/>
              </a:rPr>
              <a:t>“Originally, </a:t>
            </a:r>
            <a:r>
              <a:rPr lang="en-US" sz="2400" b="0" i="0" dirty="0">
                <a:solidFill>
                  <a:srgbClr val="2A2A2A"/>
                </a:solidFill>
                <a:effectLst/>
                <a:latin typeface="+mn-lt"/>
              </a:rPr>
              <a:t>the Marxist left built its political program on the theory of class conflict…</a:t>
            </a:r>
            <a:br>
              <a:rPr lang="en-US" sz="2400" b="0" i="0" dirty="0">
                <a:solidFill>
                  <a:srgbClr val="2A2A2A"/>
                </a:solidFill>
                <a:effectLst/>
                <a:latin typeface="+mn-lt"/>
              </a:rPr>
            </a:br>
            <a:r>
              <a:rPr lang="en-US" sz="2400" b="0" i="0" dirty="0">
                <a:solidFill>
                  <a:srgbClr val="2A2A2A"/>
                </a:solidFill>
                <a:effectLst/>
                <a:latin typeface="+mn-lt"/>
              </a:rPr>
              <a:t>“Abandoning Marx’s economic dialectic of capitalists and workers, they substituted race for class and sought to create a revolutionary coalition of the dispossessed based on racial and ethnic categories… </a:t>
            </a:r>
            <a:br>
              <a:rPr lang="en-US" sz="2400" b="0" i="0" dirty="0">
                <a:solidFill>
                  <a:srgbClr val="2A2A2A"/>
                </a:solidFill>
                <a:effectLst/>
                <a:latin typeface="+mn-lt"/>
              </a:rPr>
            </a:br>
            <a:r>
              <a:rPr lang="en-US" sz="2400" b="0" i="0" dirty="0">
                <a:solidFill>
                  <a:srgbClr val="2A2A2A"/>
                </a:solidFill>
                <a:effectLst/>
                <a:latin typeface="+mn-lt"/>
              </a:rPr>
              <a:t>“CRT is an academic discipline, formulated in the 1990s and built on the intellectual framework of identity-based Marxism…”</a:t>
            </a:r>
            <a:br>
              <a:rPr lang="en-US" sz="2400" b="0" i="0" dirty="0">
                <a:solidFill>
                  <a:srgbClr val="2A2A2A"/>
                </a:solidFill>
                <a:effectLst/>
                <a:latin typeface="+mn-lt"/>
              </a:rPr>
            </a:br>
            <a:br>
              <a:rPr lang="en-US" sz="2400" b="0" i="0" dirty="0">
                <a:solidFill>
                  <a:srgbClr val="2A2A2A"/>
                </a:solidFill>
                <a:effectLst/>
                <a:latin typeface="+mn-lt"/>
              </a:rPr>
            </a:br>
            <a:r>
              <a:rPr lang="en-US" sz="2400" dirty="0">
                <a:latin typeface="+mn-lt"/>
              </a:rPr>
              <a:t>Christopher F. </a:t>
            </a:r>
            <a:r>
              <a:rPr lang="en-US" sz="2400" dirty="0" err="1">
                <a:latin typeface="+mn-lt"/>
              </a:rPr>
              <a:t>Rufo</a:t>
            </a:r>
            <a:r>
              <a:rPr lang="en-US" sz="2400" dirty="0">
                <a:latin typeface="+mn-lt"/>
              </a:rPr>
              <a:t>, </a:t>
            </a:r>
            <a:r>
              <a:rPr lang="en-US" sz="2400" dirty="0">
                <a:solidFill>
                  <a:srgbClr val="636363"/>
                </a:solidFill>
                <a:latin typeface="+mn-lt"/>
              </a:rPr>
              <a:t>S</a:t>
            </a:r>
            <a:r>
              <a:rPr lang="en-US" sz="2400" b="0" i="0" dirty="0">
                <a:solidFill>
                  <a:srgbClr val="636363"/>
                </a:solidFill>
                <a:effectLst/>
                <a:latin typeface="+mn-lt"/>
              </a:rPr>
              <a:t>enior fellow and director of the initiative on CRT at the Manhattan Institute </a:t>
            </a:r>
            <a:br>
              <a:rPr lang="en-US" sz="2400" b="0" i="0" dirty="0">
                <a:solidFill>
                  <a:srgbClr val="636363"/>
                </a:solidFill>
                <a:effectLst/>
                <a:latin typeface="+mn-lt"/>
              </a:rPr>
            </a:br>
            <a:r>
              <a:rPr lang="en-US" sz="2400" dirty="0">
                <a:solidFill>
                  <a:srgbClr val="0070C0"/>
                </a:solidFill>
                <a:latin typeface="+mn-lt"/>
              </a:rPr>
              <a:t>https://nypost.com/2021/05/06/what-critical-race-theory-is-really-about/</a:t>
            </a:r>
            <a:endParaRPr lang="en-US" sz="2400" i="1" dirty="0">
              <a:latin typeface="+mn-lt"/>
            </a:endParaRPr>
          </a:p>
        </p:txBody>
      </p:sp>
      <p:pic>
        <p:nvPicPr>
          <p:cNvPr id="4098" name="Picture 2" descr="Skaff: Critical race theory destructive to society | Columnists |  roanoke.com">
            <a:extLst>
              <a:ext uri="{FF2B5EF4-FFF2-40B4-BE49-F238E27FC236}">
                <a16:creationId xmlns:a16="http://schemas.microsoft.com/office/drawing/2014/main" id="{748427E4-05F6-4212-A4BE-4B73786CE6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409" y="4095028"/>
            <a:ext cx="3354391" cy="25582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What is Critical Race Theory? - Quora">
            <a:extLst>
              <a:ext uri="{FF2B5EF4-FFF2-40B4-BE49-F238E27FC236}">
                <a16:creationId xmlns:a16="http://schemas.microsoft.com/office/drawing/2014/main" id="{988EE02B-755C-4772-B1FC-C2A68C8223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198"/>
          <a:stretch/>
        </p:blipFill>
        <p:spPr bwMode="auto">
          <a:xfrm>
            <a:off x="9419482" y="4095028"/>
            <a:ext cx="2464109" cy="257231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09BA224F-6B45-4800-8B8B-8D95887FE68B}"/>
              </a:ext>
            </a:extLst>
          </p:cNvPr>
          <p:cNvSpPr txBox="1">
            <a:spLocks/>
          </p:cNvSpPr>
          <p:nvPr/>
        </p:nvSpPr>
        <p:spPr>
          <a:xfrm>
            <a:off x="0" y="40439"/>
            <a:ext cx="12192000" cy="9153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700" b="1" dirty="0"/>
              <a:t>1b. CRT: A "new, improved" class warfare - </a:t>
            </a:r>
            <a:r>
              <a:rPr lang="en-US" sz="3700" b="1" i="1" dirty="0"/>
              <a:t>made in America! </a:t>
            </a:r>
            <a:r>
              <a:rPr lang="en-US" sz="3700" b="1" dirty="0"/>
              <a:t>(2)</a:t>
            </a:r>
            <a:endParaRPr lang="en-US" sz="3800" b="1" dirty="0"/>
          </a:p>
        </p:txBody>
      </p:sp>
      <p:pic>
        <p:nvPicPr>
          <p:cNvPr id="8" name="Picture 8" descr="A RESOLUTION to Oppose the Teaching of Critical Race ...">
            <a:extLst>
              <a:ext uri="{FF2B5EF4-FFF2-40B4-BE49-F238E27FC236}">
                <a16:creationId xmlns:a16="http://schemas.microsoft.com/office/drawing/2014/main" id="{4D83231A-853F-4DE1-8851-D019DF35F0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4352" y="4390585"/>
            <a:ext cx="4514850" cy="19812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E0A5BDF1-4556-4A34-BC32-81B8CCBA227E}"/>
              </a:ext>
            </a:extLst>
          </p:cNvPr>
          <p:cNvSpPr>
            <a:spLocks noGrp="1"/>
          </p:cNvSpPr>
          <p:nvPr>
            <p:ph type="ftr" sz="quarter" idx="11"/>
          </p:nvPr>
        </p:nvSpPr>
        <p:spPr/>
        <p:txBody>
          <a:bodyPr/>
          <a:lstStyle/>
          <a:p>
            <a:r>
              <a:rPr lang="en-US"/>
              <a:t>Send any questions and comments to work@thetaylorhome.org</a:t>
            </a:r>
          </a:p>
        </p:txBody>
      </p:sp>
    </p:spTree>
    <p:extLst>
      <p:ext uri="{BB962C8B-B14F-4D97-AF65-F5344CB8AC3E}">
        <p14:creationId xmlns:p14="http://schemas.microsoft.com/office/powerpoint/2010/main" val="300660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184CD-EE46-4F1E-A7C2-EDAD388018BE}"/>
              </a:ext>
            </a:extLst>
          </p:cNvPr>
          <p:cNvSpPr>
            <a:spLocks noGrp="1"/>
          </p:cNvSpPr>
          <p:nvPr>
            <p:ph type="title"/>
          </p:nvPr>
        </p:nvSpPr>
        <p:spPr>
          <a:xfrm>
            <a:off x="499534" y="347133"/>
            <a:ext cx="10515600" cy="624090"/>
          </a:xfrm>
        </p:spPr>
        <p:txBody>
          <a:bodyPr>
            <a:noAutofit/>
          </a:bodyPr>
          <a:lstStyle/>
          <a:p>
            <a:pPr algn="ctr"/>
            <a:r>
              <a:rPr lang="en-US" b="1" dirty="0"/>
              <a:t>2. What is CRT?</a:t>
            </a:r>
            <a:br>
              <a:rPr lang="en-US" b="1" dirty="0"/>
            </a:br>
            <a:r>
              <a:rPr lang="en-US" sz="3600" b="1" dirty="0"/>
              <a:t>2a. Five core tenets </a:t>
            </a:r>
          </a:p>
        </p:txBody>
      </p:sp>
      <p:sp>
        <p:nvSpPr>
          <p:cNvPr id="3" name="TextBox 2">
            <a:extLst>
              <a:ext uri="{FF2B5EF4-FFF2-40B4-BE49-F238E27FC236}">
                <a16:creationId xmlns:a16="http://schemas.microsoft.com/office/drawing/2014/main" id="{75C6C051-2AEF-40B2-8D3E-ED9892FB4519}"/>
              </a:ext>
            </a:extLst>
          </p:cNvPr>
          <p:cNvSpPr txBox="1"/>
          <p:nvPr/>
        </p:nvSpPr>
        <p:spPr>
          <a:xfrm>
            <a:off x="206047" y="971223"/>
            <a:ext cx="11644438" cy="7109639"/>
          </a:xfrm>
          <a:prstGeom prst="rect">
            <a:avLst/>
          </a:prstGeom>
          <a:noFill/>
        </p:spPr>
        <p:txBody>
          <a:bodyPr wrap="square" numCol="2" rtlCol="0">
            <a:spAutoFit/>
          </a:bodyPr>
          <a:lstStyle/>
          <a:p>
            <a:pPr algn="l" fontAlgn="base"/>
            <a:r>
              <a:rPr lang="en-US" sz="2400" b="0" i="0" dirty="0">
                <a:effectLst/>
              </a:rPr>
              <a:t> </a:t>
            </a:r>
          </a:p>
          <a:p>
            <a:pPr algn="l" fontAlgn="base"/>
            <a:r>
              <a:rPr lang="en-US" sz="2400" b="1" i="0" dirty="0">
                <a:effectLst/>
              </a:rPr>
              <a:t>1. Race is a social </a:t>
            </a:r>
            <a:r>
              <a:rPr lang="en-US" sz="2400" b="1" dirty="0"/>
              <a:t>c</a:t>
            </a:r>
            <a:r>
              <a:rPr lang="en-US" sz="2400" b="1" i="0" dirty="0">
                <a:effectLst/>
              </a:rPr>
              <a:t>onstruct</a:t>
            </a:r>
            <a:r>
              <a:rPr lang="en-US" sz="2400" b="1" dirty="0"/>
              <a:t>: </a:t>
            </a:r>
            <a:r>
              <a:rPr lang="en-US" sz="2400" i="1" u="sng" dirty="0"/>
              <a:t>Not</a:t>
            </a:r>
            <a:r>
              <a:rPr lang="en-US" sz="2400" dirty="0"/>
              <a:t> connected</a:t>
            </a:r>
          </a:p>
          <a:p>
            <a:pPr algn="l" fontAlgn="base"/>
            <a:r>
              <a:rPr lang="en-US" sz="2400" dirty="0"/>
              <a:t>to biology</a:t>
            </a:r>
          </a:p>
          <a:p>
            <a:pPr algn="l" fontAlgn="base"/>
            <a:endParaRPr lang="en-US" sz="2400" b="1" dirty="0"/>
          </a:p>
          <a:p>
            <a:pPr algn="l" fontAlgn="base"/>
            <a:r>
              <a:rPr lang="en-US" sz="2400" b="1" i="0" dirty="0">
                <a:effectLst/>
              </a:rPr>
              <a:t>2. Racism is systemic: </a:t>
            </a:r>
            <a:r>
              <a:rPr lang="en-US" sz="2400" i="0" dirty="0">
                <a:effectLst/>
              </a:rPr>
              <a:t>Not just the actions </a:t>
            </a:r>
          </a:p>
          <a:p>
            <a:pPr algn="l" fontAlgn="base"/>
            <a:r>
              <a:rPr lang="en-US" sz="2400" i="0" dirty="0">
                <a:effectLst/>
              </a:rPr>
              <a:t>of a few “bad apples”; it permeates culture, society, and our legal system – </a:t>
            </a:r>
            <a:r>
              <a:rPr lang="en-US" sz="2400" i="1" dirty="0">
                <a:effectLst/>
              </a:rPr>
              <a:t>but </a:t>
            </a:r>
            <a:r>
              <a:rPr lang="en-US" sz="2400" i="1" dirty="0"/>
              <a:t>will</a:t>
            </a:r>
            <a:r>
              <a:rPr lang="en-US" sz="2400" i="1" dirty="0">
                <a:effectLst/>
              </a:rPr>
              <a:t> </a:t>
            </a:r>
          </a:p>
          <a:p>
            <a:pPr algn="l" fontAlgn="base"/>
            <a:r>
              <a:rPr lang="en-US" sz="2400" i="1" dirty="0">
                <a:effectLst/>
              </a:rPr>
              <a:t>anyone give any specifics</a:t>
            </a:r>
            <a:r>
              <a:rPr lang="en-US" sz="2400" i="1" dirty="0"/>
              <a:t>?</a:t>
            </a:r>
            <a:endParaRPr lang="en-US" sz="2400" b="0" i="1" dirty="0">
              <a:effectLst/>
            </a:endParaRPr>
          </a:p>
          <a:p>
            <a:pPr algn="l" fontAlgn="base"/>
            <a:r>
              <a:rPr lang="en-US" sz="2400" b="0" i="0" dirty="0">
                <a:effectLst/>
              </a:rPr>
              <a:t> </a:t>
            </a:r>
          </a:p>
          <a:p>
            <a:pPr algn="l" fontAlgn="base"/>
            <a:r>
              <a:rPr lang="en-US" sz="2400" b="1" i="0" dirty="0">
                <a:effectLst/>
              </a:rPr>
              <a:t>3. Social Justice: </a:t>
            </a:r>
            <a:r>
              <a:rPr lang="en-US" sz="2400" dirty="0"/>
              <a:t>Outcome inequality is “racist”; more people of color are poor</a:t>
            </a:r>
          </a:p>
          <a:p>
            <a:pPr fontAlgn="base"/>
            <a:r>
              <a:rPr lang="en-US" sz="2400" dirty="0"/>
              <a:t>    - Ignores other causes : IQ, inadequate diet, fatherless boys, high illegitimacy)</a:t>
            </a:r>
          </a:p>
          <a:p>
            <a:pPr algn="l" fontAlgn="base"/>
            <a:r>
              <a:rPr lang="en-US" sz="2400" dirty="0"/>
              <a:t>    - Since “The poor you always have with you” (John 12:8),  activists can always mess with the institutions. </a:t>
            </a:r>
          </a:p>
          <a:p>
            <a:pPr algn="l" fontAlgn="base"/>
            <a:endParaRPr lang="en-US" sz="2400" dirty="0"/>
          </a:p>
          <a:p>
            <a:pPr algn="l" fontAlgn="base"/>
            <a:endParaRPr lang="en-US" sz="2400" dirty="0"/>
          </a:p>
          <a:p>
            <a:pPr algn="l" fontAlgn="base"/>
            <a:endParaRPr lang="en-US" sz="2400" dirty="0"/>
          </a:p>
          <a:p>
            <a:pPr algn="l" fontAlgn="base"/>
            <a:endParaRPr lang="en-US" sz="2400" dirty="0"/>
          </a:p>
          <a:p>
            <a:pPr fontAlgn="base"/>
            <a:r>
              <a:rPr lang="en-US" sz="2400" b="1" i="0" dirty="0">
                <a:effectLst/>
              </a:rPr>
              <a:t>4. The Importance of </a:t>
            </a:r>
            <a:r>
              <a:rPr lang="en-US" sz="2400" b="1" dirty="0"/>
              <a:t>“Life Stories” </a:t>
            </a:r>
            <a:r>
              <a:rPr lang="en-US" sz="2400" b="1" i="0" dirty="0">
                <a:effectLst/>
              </a:rPr>
              <a:t> </a:t>
            </a:r>
            <a:br>
              <a:rPr lang="en-US" sz="2400" dirty="0"/>
            </a:br>
            <a:r>
              <a:rPr lang="en-US" sz="2400" b="0" dirty="0">
                <a:effectLst/>
              </a:rPr>
              <a:t>    - Stories are important, but CRT is h</a:t>
            </a:r>
            <a:r>
              <a:rPr lang="en-US" sz="2400" dirty="0"/>
              <a:t>ighly </a:t>
            </a:r>
          </a:p>
          <a:p>
            <a:pPr algn="l" fontAlgn="base"/>
            <a:r>
              <a:rPr lang="en-US" sz="2400" dirty="0"/>
              <a:t>selective: Omit </a:t>
            </a:r>
            <a:r>
              <a:rPr lang="en-US" sz="2400" b="0" dirty="0">
                <a:effectLst/>
              </a:rPr>
              <a:t>Clarence Thomas, Mark Robinson, the Good Samaritan</a:t>
            </a:r>
            <a:br>
              <a:rPr lang="en-US" sz="2400" b="0" dirty="0">
                <a:effectLst/>
              </a:rPr>
            </a:br>
            <a:br>
              <a:rPr lang="en-US" sz="2400" i="1" dirty="0"/>
            </a:br>
            <a:r>
              <a:rPr lang="en-US" sz="2400" b="1" i="0" dirty="0">
                <a:effectLst/>
              </a:rPr>
              <a:t>5. Interdisciplinary Perspective</a:t>
            </a:r>
            <a:r>
              <a:rPr lang="en-US" sz="2400" b="1" dirty="0"/>
              <a:t>: </a:t>
            </a:r>
            <a:r>
              <a:rPr lang="en-US" sz="2400" dirty="0"/>
              <a:t>Get CRT’s tentacles into all academic disciplines</a:t>
            </a:r>
          </a:p>
          <a:p>
            <a:pPr algn="l" fontAlgn="base"/>
            <a:endParaRPr lang="en-US" sz="2400" dirty="0"/>
          </a:p>
          <a:p>
            <a:pPr algn="l" fontAlgn="base"/>
            <a:r>
              <a:rPr lang="en-US" sz="2400" dirty="0"/>
              <a:t>   </a:t>
            </a:r>
            <a:endParaRPr lang="en-US" sz="2400" b="0" i="0" dirty="0">
              <a:effectLst/>
            </a:endParaRPr>
          </a:p>
          <a:p>
            <a:pPr algn="l" fontAlgn="base"/>
            <a:endParaRPr lang="en-US" sz="2400" dirty="0"/>
          </a:p>
        </p:txBody>
      </p:sp>
      <p:pic>
        <p:nvPicPr>
          <p:cNvPr id="4" name="Picture 2" descr="Critical Race Theory is a Wrecking Ball to Everything MLK Jr Worked For -  The Liberty Loft">
            <a:extLst>
              <a:ext uri="{FF2B5EF4-FFF2-40B4-BE49-F238E27FC236}">
                <a16:creationId xmlns:a16="http://schemas.microsoft.com/office/drawing/2014/main" id="{058D46CA-84CE-411E-A67A-569434BCE7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9886" y="4313169"/>
            <a:ext cx="2923706" cy="20883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5EF3964-62F1-4D66-BB7B-733345ADA163}"/>
              </a:ext>
            </a:extLst>
          </p:cNvPr>
          <p:cNvSpPr txBox="1"/>
          <p:nvPr/>
        </p:nvSpPr>
        <p:spPr>
          <a:xfrm>
            <a:off x="9694332" y="5117336"/>
            <a:ext cx="2156153" cy="769441"/>
          </a:xfrm>
          <a:prstGeom prst="rect">
            <a:avLst/>
          </a:prstGeom>
          <a:noFill/>
        </p:spPr>
        <p:txBody>
          <a:bodyPr wrap="square" rtlCol="0">
            <a:spAutoFit/>
          </a:bodyPr>
          <a:lstStyle/>
          <a:p>
            <a:r>
              <a:rPr lang="en-US" sz="2200" i="1" dirty="0"/>
              <a:t>Trashes the civil rights movement</a:t>
            </a:r>
          </a:p>
        </p:txBody>
      </p:sp>
      <p:sp>
        <p:nvSpPr>
          <p:cNvPr id="6" name="Arrow: Right 5">
            <a:extLst>
              <a:ext uri="{FF2B5EF4-FFF2-40B4-BE49-F238E27FC236}">
                <a16:creationId xmlns:a16="http://schemas.microsoft.com/office/drawing/2014/main" id="{CDE02284-940A-494B-9591-54C4284608D6}"/>
              </a:ext>
            </a:extLst>
          </p:cNvPr>
          <p:cNvSpPr/>
          <p:nvPr/>
        </p:nvSpPr>
        <p:spPr>
          <a:xfrm>
            <a:off x="5757334" y="4632704"/>
            <a:ext cx="75017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4BDF4177-5A3F-4323-BFA0-85BA7600D317}"/>
              </a:ext>
            </a:extLst>
          </p:cNvPr>
          <p:cNvSpPr>
            <a:spLocks noGrp="1"/>
          </p:cNvSpPr>
          <p:nvPr>
            <p:ph type="ftr" sz="quarter" idx="11"/>
          </p:nvPr>
        </p:nvSpPr>
        <p:spPr/>
        <p:txBody>
          <a:bodyPr/>
          <a:lstStyle/>
          <a:p>
            <a:r>
              <a:rPr lang="en-US"/>
              <a:t>Send any questions and comments to work@thetaylorhome.org</a:t>
            </a:r>
          </a:p>
        </p:txBody>
      </p:sp>
    </p:spTree>
    <p:extLst>
      <p:ext uri="{BB962C8B-B14F-4D97-AF65-F5344CB8AC3E}">
        <p14:creationId xmlns:p14="http://schemas.microsoft.com/office/powerpoint/2010/main" val="104379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FED3-D6C8-41F9-A8B0-BCC8FA64DFB0}"/>
              </a:ext>
            </a:extLst>
          </p:cNvPr>
          <p:cNvSpPr>
            <a:spLocks noGrp="1"/>
          </p:cNvSpPr>
          <p:nvPr>
            <p:ph type="title"/>
          </p:nvPr>
        </p:nvSpPr>
        <p:spPr>
          <a:xfrm>
            <a:off x="93133" y="1349064"/>
            <a:ext cx="8534400" cy="5356536"/>
          </a:xfrm>
        </p:spPr>
        <p:txBody>
          <a:bodyPr>
            <a:noAutofit/>
          </a:bodyPr>
          <a:lstStyle/>
          <a:p>
            <a:pPr fontAlgn="base"/>
            <a:r>
              <a:rPr lang="en-US" sz="2400" b="1" dirty="0">
                <a:latin typeface="+mn-lt"/>
              </a:rPr>
              <a:t>1. </a:t>
            </a:r>
            <a:r>
              <a:rPr lang="en-US" sz="2400" b="1" u="sng" dirty="0">
                <a:latin typeface="+mn-lt"/>
              </a:rPr>
              <a:t>All</a:t>
            </a:r>
            <a:r>
              <a:rPr lang="en-US" sz="2400" b="1" dirty="0">
                <a:latin typeface="+mn-lt"/>
              </a:rPr>
              <a:t> whites are despised oppressors – </a:t>
            </a:r>
            <a:r>
              <a:rPr lang="en-US" sz="2400" b="1" i="1" u="sng" dirty="0">
                <a:solidFill>
                  <a:srgbClr val="FF0000"/>
                </a:solidFill>
                <a:latin typeface="+mn-lt"/>
              </a:rPr>
              <a:t>the new racism</a:t>
            </a:r>
            <a:br>
              <a:rPr lang="en-US" sz="2400" b="1" dirty="0">
                <a:latin typeface="+mn-lt"/>
              </a:rPr>
            </a:br>
            <a:r>
              <a:rPr lang="en-US" sz="2400" b="1" dirty="0">
                <a:latin typeface="+mn-lt"/>
              </a:rPr>
              <a:t>    </a:t>
            </a:r>
            <a:r>
              <a:rPr lang="en-US" sz="2400" dirty="0">
                <a:latin typeface="+mn-lt"/>
              </a:rPr>
              <a:t>- Even impoverished whites are “oppressors”</a:t>
            </a:r>
            <a:br>
              <a:rPr lang="en-US" sz="2400" dirty="0">
                <a:latin typeface="+mn-lt"/>
              </a:rPr>
            </a:br>
            <a:r>
              <a:rPr lang="en-US" sz="2400" dirty="0">
                <a:latin typeface="+mn-lt"/>
              </a:rPr>
              <a:t>    - Denial by white of “racism” only proves their “racism”</a:t>
            </a:r>
            <a:br>
              <a:rPr lang="en-US" sz="2400" dirty="0">
                <a:latin typeface="+mn-lt"/>
              </a:rPr>
            </a:br>
            <a:r>
              <a:rPr lang="en-US" sz="2400" dirty="0">
                <a:latin typeface="+mn-lt"/>
              </a:rPr>
              <a:t>    - </a:t>
            </a:r>
            <a:r>
              <a:rPr lang="en-US" sz="2400" i="1" u="sng" dirty="0">
                <a:latin typeface="+mn-lt"/>
              </a:rPr>
              <a:t>No redemption</a:t>
            </a:r>
            <a:r>
              <a:rPr lang="en-US" sz="2400" dirty="0">
                <a:latin typeface="+mn-lt"/>
              </a:rPr>
              <a:t>: Whites may only grovel, self-flagellate, and denigrate other whites who refuse to admit their “racism”</a:t>
            </a:r>
            <a:br>
              <a:rPr lang="en-US" sz="2400" dirty="0">
                <a:latin typeface="+mn-lt"/>
              </a:rPr>
            </a:br>
            <a:r>
              <a:rPr lang="en-US" sz="2400" dirty="0">
                <a:latin typeface="+mn-lt"/>
              </a:rPr>
              <a:t>   </a:t>
            </a:r>
            <a:br>
              <a:rPr lang="en-US" sz="2400" b="1" dirty="0">
                <a:latin typeface="+mn-lt"/>
              </a:rPr>
            </a:br>
            <a:r>
              <a:rPr lang="en-US" sz="2400" b="1" dirty="0">
                <a:latin typeface="+mn-lt"/>
              </a:rPr>
              <a:t>2. All “people of color” are “oppressed victims” of “systemic racism” who can’t succeed</a:t>
            </a:r>
            <a:br>
              <a:rPr lang="en-US" sz="2400" b="1" dirty="0">
                <a:latin typeface="+mn-lt"/>
              </a:rPr>
            </a:br>
            <a:r>
              <a:rPr lang="en-US" sz="2400" b="1" dirty="0">
                <a:latin typeface="+mn-lt"/>
              </a:rPr>
              <a:t>   </a:t>
            </a:r>
            <a:r>
              <a:rPr lang="en-US" sz="2400" dirty="0">
                <a:latin typeface="+mn-lt"/>
              </a:rPr>
              <a:t>- Racial disparity “proves” systemic racism </a:t>
            </a:r>
            <a:r>
              <a:rPr lang="en-US" sz="2400" i="1" dirty="0">
                <a:latin typeface="+mn-lt"/>
              </a:rPr>
              <a:t>(post hoc ergo propter hoc </a:t>
            </a:r>
            <a:r>
              <a:rPr lang="en-US" sz="2400" dirty="0">
                <a:latin typeface="+mn-lt"/>
              </a:rPr>
              <a:t>fallacy</a:t>
            </a:r>
            <a:r>
              <a:rPr lang="en-US" sz="2400" i="1" dirty="0">
                <a:latin typeface="+mn-lt"/>
              </a:rPr>
              <a:t>)</a:t>
            </a:r>
            <a:br>
              <a:rPr lang="en-US" sz="2400" i="1" dirty="0">
                <a:latin typeface="+mn-lt"/>
              </a:rPr>
            </a:br>
            <a:r>
              <a:rPr lang="en-US" sz="2400" i="1" dirty="0">
                <a:latin typeface="+mn-lt"/>
              </a:rPr>
              <a:t>   </a:t>
            </a:r>
            <a:r>
              <a:rPr lang="en-US" sz="2400" dirty="0">
                <a:latin typeface="+mn-lt"/>
              </a:rPr>
              <a:t>- Lies to and insults poor people of color</a:t>
            </a:r>
            <a:br>
              <a:rPr lang="en-US" sz="2400" dirty="0">
                <a:latin typeface="+mn-lt"/>
              </a:rPr>
            </a:br>
            <a:r>
              <a:rPr lang="en-US" sz="2400" dirty="0">
                <a:latin typeface="+mn-lt"/>
              </a:rPr>
              <a:t>   -</a:t>
            </a:r>
            <a:r>
              <a:rPr lang="en-US" sz="2400" b="1" dirty="0">
                <a:latin typeface="+mn-lt"/>
              </a:rPr>
              <a:t> </a:t>
            </a:r>
            <a:r>
              <a:rPr lang="en-US" sz="2400" dirty="0">
                <a:latin typeface="+mn-lt"/>
              </a:rPr>
              <a:t>Why are there so many “oppressed” </a:t>
            </a:r>
            <a:r>
              <a:rPr lang="en-US" sz="2400" b="0" i="0" dirty="0">
                <a:solidFill>
                  <a:srgbClr val="4D5156"/>
                </a:solidFill>
                <a:effectLst/>
                <a:latin typeface="+mn-lt"/>
              </a:rPr>
              <a:t>black sports, rock, and political icons?</a:t>
            </a:r>
            <a:br>
              <a:rPr lang="en-US" sz="2400" b="0" i="0" dirty="0">
                <a:solidFill>
                  <a:srgbClr val="4D5156"/>
                </a:solidFill>
                <a:effectLst/>
                <a:latin typeface="+mn-lt"/>
              </a:rPr>
            </a:br>
            <a:r>
              <a:rPr lang="en-US" sz="2400" b="0" i="0" dirty="0">
                <a:solidFill>
                  <a:srgbClr val="4D5156"/>
                </a:solidFill>
                <a:effectLst/>
                <a:latin typeface="+mn-lt"/>
              </a:rPr>
              <a:t>    </a:t>
            </a:r>
            <a:r>
              <a:rPr lang="en-US" sz="2400" dirty="0">
                <a:latin typeface="+mn-lt"/>
              </a:rPr>
              <a:t>- Why the sizeable black and Hispanic middle classes?</a:t>
            </a:r>
            <a:br>
              <a:rPr lang="en-US" sz="2400" dirty="0">
                <a:latin typeface="+mn-lt"/>
              </a:rPr>
            </a:br>
            <a:r>
              <a:rPr lang="en-US" sz="2400" dirty="0">
                <a:latin typeface="+mn-lt"/>
              </a:rPr>
              <a:t>    - Why are East Asian Americans (from China, Japan) </a:t>
            </a:r>
            <a:r>
              <a:rPr lang="en-US" sz="2400" i="1" dirty="0">
                <a:latin typeface="+mn-lt"/>
              </a:rPr>
              <a:t>better off</a:t>
            </a:r>
            <a:r>
              <a:rPr lang="en-US" sz="2400" dirty="0">
                <a:latin typeface="+mn-lt"/>
              </a:rPr>
              <a:t> than whites, despite </a:t>
            </a:r>
            <a:r>
              <a:rPr lang="en-US" sz="2400" i="1" dirty="0">
                <a:latin typeface="+mn-lt"/>
              </a:rPr>
              <a:t>their </a:t>
            </a:r>
            <a:r>
              <a:rPr lang="en-US" sz="2400" dirty="0">
                <a:latin typeface="+mn-lt"/>
              </a:rPr>
              <a:t>past racial oppression?</a:t>
            </a:r>
            <a:br>
              <a:rPr lang="en-US" sz="2400" b="0" i="0" dirty="0">
                <a:solidFill>
                  <a:srgbClr val="4D5156"/>
                </a:solidFill>
                <a:effectLst/>
                <a:latin typeface="+mn-lt"/>
              </a:rPr>
            </a:br>
            <a:endParaRPr lang="en-US" sz="2400" dirty="0">
              <a:latin typeface="+mn-lt"/>
            </a:endParaRPr>
          </a:p>
        </p:txBody>
      </p:sp>
      <p:sp>
        <p:nvSpPr>
          <p:cNvPr id="3" name="TextBox 2">
            <a:extLst>
              <a:ext uri="{FF2B5EF4-FFF2-40B4-BE49-F238E27FC236}">
                <a16:creationId xmlns:a16="http://schemas.microsoft.com/office/drawing/2014/main" id="{2666C836-06E4-4133-96AF-A92D861A2F3F}"/>
              </a:ext>
            </a:extLst>
          </p:cNvPr>
          <p:cNvSpPr txBox="1"/>
          <p:nvPr/>
        </p:nvSpPr>
        <p:spPr>
          <a:xfrm>
            <a:off x="51109" y="174630"/>
            <a:ext cx="12005734" cy="646331"/>
          </a:xfrm>
          <a:prstGeom prst="rect">
            <a:avLst/>
          </a:prstGeom>
          <a:noFill/>
        </p:spPr>
        <p:txBody>
          <a:bodyPr wrap="square" rtlCol="0">
            <a:spAutoFit/>
          </a:bodyPr>
          <a:lstStyle/>
          <a:p>
            <a:pPr algn="ctr"/>
            <a:r>
              <a:rPr lang="en-US" sz="3600" b="1" dirty="0">
                <a:latin typeface="+mj-lt"/>
              </a:rPr>
              <a:t>2b. Two absurd CRT assumptions </a:t>
            </a:r>
            <a:endParaRPr lang="en-US" sz="3600" dirty="0">
              <a:latin typeface="+mj-lt"/>
            </a:endParaRPr>
          </a:p>
        </p:txBody>
      </p:sp>
      <p:pic>
        <p:nvPicPr>
          <p:cNvPr id="10242" name="Picture 2" descr="TIME Magazine Cover: Middle-Class Blacks - June 17, 1974 ...">
            <a:extLst>
              <a:ext uri="{FF2B5EF4-FFF2-40B4-BE49-F238E27FC236}">
                <a16:creationId xmlns:a16="http://schemas.microsoft.com/office/drawing/2014/main" id="{0ECB5A80-E50A-46D6-B7E6-392ACF8E5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3791" y="3835840"/>
            <a:ext cx="1987826" cy="261896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D918E5D-3887-439B-AC6E-5F517D574B7C}"/>
              </a:ext>
            </a:extLst>
          </p:cNvPr>
          <p:cNvSpPr txBox="1"/>
          <p:nvPr/>
        </p:nvSpPr>
        <p:spPr>
          <a:xfrm>
            <a:off x="9618132" y="6454801"/>
            <a:ext cx="1970583" cy="369332"/>
          </a:xfrm>
          <a:prstGeom prst="rect">
            <a:avLst/>
          </a:prstGeom>
          <a:noFill/>
        </p:spPr>
        <p:txBody>
          <a:bodyPr wrap="square" rtlCol="0">
            <a:spAutoFit/>
          </a:bodyPr>
          <a:lstStyle/>
          <a:p>
            <a:r>
              <a:rPr lang="en-US" dirty="0"/>
              <a:t>June 17, 1974</a:t>
            </a:r>
          </a:p>
        </p:txBody>
      </p:sp>
      <p:pic>
        <p:nvPicPr>
          <p:cNvPr id="8" name="Picture 2" descr="the woke will soon eat their own | Shift Frequency">
            <a:extLst>
              <a:ext uri="{FF2B5EF4-FFF2-40B4-BE49-F238E27FC236}">
                <a16:creationId xmlns:a16="http://schemas.microsoft.com/office/drawing/2014/main" id="{2A2B4038-494C-4C7B-86F3-D5D46A0797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2800" y="942889"/>
            <a:ext cx="3810000" cy="26289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CDA0EC40-498E-48F1-A489-A6F28A8C5670}"/>
              </a:ext>
            </a:extLst>
          </p:cNvPr>
          <p:cNvSpPr>
            <a:spLocks noGrp="1"/>
          </p:cNvSpPr>
          <p:nvPr>
            <p:ph type="ftr" sz="quarter" idx="11"/>
          </p:nvPr>
        </p:nvSpPr>
        <p:spPr/>
        <p:txBody>
          <a:bodyPr/>
          <a:lstStyle/>
          <a:p>
            <a:r>
              <a:rPr lang="en-US"/>
              <a:t>Send any questions and comments to work@thetaylorhome.org</a:t>
            </a:r>
          </a:p>
        </p:txBody>
      </p:sp>
    </p:spTree>
    <p:extLst>
      <p:ext uri="{BB962C8B-B14F-4D97-AF65-F5344CB8AC3E}">
        <p14:creationId xmlns:p14="http://schemas.microsoft.com/office/powerpoint/2010/main" val="3068435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B9B2DF-19D4-4A44-B9FB-252CD06FC304}"/>
              </a:ext>
            </a:extLst>
          </p:cNvPr>
          <p:cNvSpPr txBox="1"/>
          <p:nvPr/>
        </p:nvSpPr>
        <p:spPr>
          <a:xfrm>
            <a:off x="428500" y="883471"/>
            <a:ext cx="5384468" cy="6001643"/>
          </a:xfrm>
          <a:prstGeom prst="rect">
            <a:avLst/>
          </a:prstGeom>
          <a:noFill/>
        </p:spPr>
        <p:txBody>
          <a:bodyPr wrap="square" numCol="1" rtlCol="0">
            <a:spAutoFit/>
          </a:bodyPr>
          <a:lstStyle/>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Knowing America’s true racist past and how it affects us today helps us better know CRT’s false “diagnoses” and “remedies”.</a:t>
            </a:r>
          </a:p>
          <a:p>
            <a:r>
              <a:rPr lang="en-US" sz="2400" i="1" u="sng" dirty="0"/>
              <a:t>Three truths peculiar to America give CRT powerful leverage</a:t>
            </a:r>
            <a:r>
              <a:rPr lang="en-US" sz="2400" dirty="0"/>
              <a:t> </a:t>
            </a:r>
          </a:p>
          <a:p>
            <a:endParaRPr lang="en-US" sz="2400" dirty="0"/>
          </a:p>
          <a:p>
            <a:r>
              <a:rPr lang="en-US" sz="2400" dirty="0"/>
              <a:t>1. Racism is America was wicked</a:t>
            </a:r>
          </a:p>
          <a:p>
            <a:r>
              <a:rPr lang="en-US" sz="2400" i="1" u="sng" dirty="0">
                <a:solidFill>
                  <a:srgbClr val="FF0000"/>
                </a:solidFill>
              </a:rPr>
              <a:t>CRT falsehood: </a:t>
            </a:r>
            <a:r>
              <a:rPr lang="en-US" sz="2400" dirty="0">
                <a:solidFill>
                  <a:srgbClr val="FF0000"/>
                </a:solidFill>
              </a:rPr>
              <a:t>“Systemic racism”</a:t>
            </a:r>
          </a:p>
          <a:p>
            <a:endParaRPr lang="en-US" sz="2400" dirty="0"/>
          </a:p>
        </p:txBody>
      </p:sp>
      <p:sp>
        <p:nvSpPr>
          <p:cNvPr id="3" name="TextBox 2">
            <a:extLst>
              <a:ext uri="{FF2B5EF4-FFF2-40B4-BE49-F238E27FC236}">
                <a16:creationId xmlns:a16="http://schemas.microsoft.com/office/drawing/2014/main" id="{E5711D44-0F91-4EE7-8AA2-769AB516B348}"/>
              </a:ext>
            </a:extLst>
          </p:cNvPr>
          <p:cNvSpPr txBox="1"/>
          <p:nvPr/>
        </p:nvSpPr>
        <p:spPr>
          <a:xfrm>
            <a:off x="88900" y="46981"/>
            <a:ext cx="12014200" cy="1123384"/>
          </a:xfrm>
          <a:prstGeom prst="rect">
            <a:avLst/>
          </a:prstGeom>
          <a:noFill/>
        </p:spPr>
        <p:txBody>
          <a:bodyPr wrap="square" rtlCol="0">
            <a:spAutoFit/>
          </a:bodyPr>
          <a:lstStyle/>
          <a:p>
            <a:pPr algn="ctr"/>
            <a:r>
              <a:rPr lang="en-US" sz="3600" b="1" dirty="0">
                <a:latin typeface="+mj-lt"/>
              </a:rPr>
              <a:t>2c. CRT's wrong “diagnoses/remedies” for today's evils (1) </a:t>
            </a:r>
          </a:p>
          <a:p>
            <a:pPr algn="ctr"/>
            <a:endParaRPr lang="en-US" sz="3100" dirty="0"/>
          </a:p>
        </p:txBody>
      </p:sp>
      <p:pic>
        <p:nvPicPr>
          <p:cNvPr id="3076" name="Picture 4" descr="1963 &quot;MOBS…DEFY DOGS, FIRE HOSES&quot; (Birmingham, AL) - Civil ...">
            <a:extLst>
              <a:ext uri="{FF2B5EF4-FFF2-40B4-BE49-F238E27FC236}">
                <a16:creationId xmlns:a16="http://schemas.microsoft.com/office/drawing/2014/main" id="{D02C60D9-542F-4BE6-811C-E4065F0FFD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063" t="5696" r="5743" b="50566"/>
          <a:stretch/>
        </p:blipFill>
        <p:spPr bwMode="auto">
          <a:xfrm>
            <a:off x="3062560" y="780694"/>
            <a:ext cx="2750408" cy="22031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lass and the civil rights movement">
            <a:extLst>
              <a:ext uri="{FF2B5EF4-FFF2-40B4-BE49-F238E27FC236}">
                <a16:creationId xmlns:a16="http://schemas.microsoft.com/office/drawing/2014/main" id="{00DF619D-2225-4AE1-9977-1F569B0D71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490" y="780694"/>
            <a:ext cx="2368038" cy="2203175"/>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EFD61EB6-48D9-45F3-81D9-7B9B6F422AA5}"/>
              </a:ext>
            </a:extLst>
          </p:cNvPr>
          <p:cNvSpPr/>
          <p:nvPr/>
        </p:nvSpPr>
        <p:spPr>
          <a:xfrm>
            <a:off x="4766733" y="1273141"/>
            <a:ext cx="914400" cy="10467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9701E720-7ABA-460C-A3D7-FE3C98861943}"/>
              </a:ext>
            </a:extLst>
          </p:cNvPr>
          <p:cNvSpPr>
            <a:spLocks noGrp="1"/>
          </p:cNvSpPr>
          <p:nvPr>
            <p:ph type="ftr" sz="quarter" idx="11"/>
          </p:nvPr>
        </p:nvSpPr>
        <p:spPr/>
        <p:txBody>
          <a:bodyPr/>
          <a:lstStyle/>
          <a:p>
            <a:r>
              <a:rPr lang="en-US"/>
              <a:t>Send any questions and comments to work@thetaylorhome.org</a:t>
            </a:r>
          </a:p>
        </p:txBody>
      </p:sp>
      <p:sp>
        <p:nvSpPr>
          <p:cNvPr id="6" name="TextBox 5">
            <a:extLst>
              <a:ext uri="{FF2B5EF4-FFF2-40B4-BE49-F238E27FC236}">
                <a16:creationId xmlns:a16="http://schemas.microsoft.com/office/drawing/2014/main" id="{205F054E-3B79-F4FF-EED7-606BC0EF5FEA}"/>
              </a:ext>
            </a:extLst>
          </p:cNvPr>
          <p:cNvSpPr txBox="1"/>
          <p:nvPr/>
        </p:nvSpPr>
        <p:spPr>
          <a:xfrm>
            <a:off x="5989623" y="806093"/>
            <a:ext cx="6113477" cy="5632311"/>
          </a:xfrm>
          <a:prstGeom prst="rect">
            <a:avLst/>
          </a:prstGeom>
          <a:noFill/>
        </p:spPr>
        <p:txBody>
          <a:bodyPr wrap="square" rtlCol="0">
            <a:spAutoFit/>
          </a:bodyPr>
          <a:lstStyle/>
          <a:p>
            <a:r>
              <a:rPr lang="en-US" sz="2400" dirty="0"/>
              <a:t>2. Racist police were wicked</a:t>
            </a:r>
          </a:p>
          <a:p>
            <a:r>
              <a:rPr lang="en-US" sz="2400" i="1" u="sng" dirty="0">
                <a:solidFill>
                  <a:srgbClr val="FF0000"/>
                </a:solidFill>
              </a:rPr>
              <a:t>CRT falsehood:</a:t>
            </a:r>
            <a:r>
              <a:rPr lang="en-US" sz="2400" dirty="0">
                <a:solidFill>
                  <a:srgbClr val="FF0000"/>
                </a:solidFill>
              </a:rPr>
              <a:t> The police haven’t changed; defund them</a:t>
            </a:r>
          </a:p>
          <a:p>
            <a:endParaRPr lang="en-US" sz="2400" dirty="0"/>
          </a:p>
          <a:p>
            <a:r>
              <a:rPr lang="en-US" sz="2400" dirty="0"/>
              <a:t>3. Collective guilt is real (Exodus 20:5-6)</a:t>
            </a:r>
          </a:p>
          <a:p>
            <a:r>
              <a:rPr lang="en-US" sz="2400" i="1" u="sng" dirty="0">
                <a:solidFill>
                  <a:srgbClr val="FF0000"/>
                </a:solidFill>
              </a:rPr>
              <a:t>CRT falsehood:</a:t>
            </a:r>
            <a:r>
              <a:rPr lang="en-US" sz="2400" dirty="0">
                <a:solidFill>
                  <a:srgbClr val="FF0000"/>
                </a:solidFill>
              </a:rPr>
              <a:t> </a:t>
            </a:r>
            <a:r>
              <a:rPr lang="en-US" sz="2400" i="1" u="sng" dirty="0">
                <a:solidFill>
                  <a:srgbClr val="FF0000"/>
                </a:solidFill>
              </a:rPr>
              <a:t>Only</a:t>
            </a:r>
            <a:r>
              <a:rPr lang="en-US" sz="2400" dirty="0">
                <a:solidFill>
                  <a:srgbClr val="FF0000"/>
                </a:solidFill>
              </a:rPr>
              <a:t> whites have collective guilt; what about black Africans who sold fellow blacks into slavery?</a:t>
            </a:r>
          </a:p>
          <a:p>
            <a:endParaRPr lang="en-US" sz="2400" dirty="0">
              <a:solidFill>
                <a:srgbClr val="FF0000"/>
              </a:solidFill>
            </a:endParaRPr>
          </a:p>
          <a:p>
            <a:r>
              <a:rPr lang="en-US" sz="2400" dirty="0"/>
              <a:t>4. Real evil: Antagonisms (class, occupation, </a:t>
            </a:r>
          </a:p>
          <a:p>
            <a:r>
              <a:rPr lang="en-US" sz="2400" dirty="0"/>
              <a:t>racial, etc.) go back to Genesis 43:32, 46:34</a:t>
            </a:r>
          </a:p>
          <a:p>
            <a:r>
              <a:rPr lang="en-US" sz="2400" i="1" u="sng" dirty="0">
                <a:solidFill>
                  <a:srgbClr val="FF0000"/>
                </a:solidFill>
              </a:rPr>
              <a:t>CRT falsehood:</a:t>
            </a:r>
            <a:r>
              <a:rPr lang="en-US" sz="2400" dirty="0">
                <a:solidFill>
                  <a:srgbClr val="FF0000"/>
                </a:solidFill>
              </a:rPr>
              <a:t> Recognize only certain antagonisms, ignore others; resolves nothing (cf. Matthew 5:9)</a:t>
            </a:r>
          </a:p>
          <a:p>
            <a:endParaRPr lang="en-US" sz="2400" dirty="0">
              <a:solidFill>
                <a:srgbClr val="FF0000"/>
              </a:solidFill>
            </a:endParaRPr>
          </a:p>
        </p:txBody>
      </p:sp>
    </p:spTree>
    <p:extLst>
      <p:ext uri="{BB962C8B-B14F-4D97-AF65-F5344CB8AC3E}">
        <p14:creationId xmlns:p14="http://schemas.microsoft.com/office/powerpoint/2010/main" val="2869294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AB321D-E41F-43A9-B024-9D7C5A5C7D88}"/>
              </a:ext>
            </a:extLst>
          </p:cNvPr>
          <p:cNvSpPr txBox="1"/>
          <p:nvPr/>
        </p:nvSpPr>
        <p:spPr>
          <a:xfrm flipH="1">
            <a:off x="177799" y="521760"/>
            <a:ext cx="8441268" cy="5262979"/>
          </a:xfrm>
          <a:prstGeom prst="rect">
            <a:avLst/>
          </a:prstGeom>
          <a:noFill/>
        </p:spPr>
        <p:txBody>
          <a:bodyPr wrap="square" rtlCol="0">
            <a:spAutoFit/>
          </a:bodyPr>
          <a:lstStyle/>
          <a:p>
            <a:endParaRPr lang="en-US" sz="2400" dirty="0"/>
          </a:p>
          <a:p>
            <a:r>
              <a:rPr lang="en-US" sz="2400" dirty="0"/>
              <a:t>5. Real evil: Every person is flawed (Genesis 6:5), and all need      the Gospel’s redemption (Acts 4:12, Galatians 3:28)</a:t>
            </a:r>
          </a:p>
          <a:p>
            <a:r>
              <a:rPr lang="en-US" sz="2400" i="1" u="sng" dirty="0">
                <a:solidFill>
                  <a:srgbClr val="FF0000"/>
                </a:solidFill>
              </a:rPr>
              <a:t>CRT falsehood:</a:t>
            </a:r>
            <a:r>
              <a:rPr lang="en-US" sz="2400" dirty="0">
                <a:solidFill>
                  <a:srgbClr val="FF0000"/>
                </a:solidFill>
              </a:rPr>
              <a:t> All whites are evil and unredeemable           </a:t>
            </a:r>
          </a:p>
          <a:p>
            <a:endParaRPr lang="en-US" sz="2400" dirty="0"/>
          </a:p>
          <a:p>
            <a:r>
              <a:rPr lang="en-US" sz="2400" dirty="0"/>
              <a:t>6. Real evil: Racists include people of all races</a:t>
            </a:r>
          </a:p>
          <a:p>
            <a:r>
              <a:rPr lang="en-US" sz="2400" i="1" u="sng" dirty="0">
                <a:solidFill>
                  <a:srgbClr val="FF0000"/>
                </a:solidFill>
              </a:rPr>
              <a:t>CRT falsehood</a:t>
            </a:r>
            <a:r>
              <a:rPr lang="en-US" sz="2400" dirty="0">
                <a:solidFill>
                  <a:srgbClr val="FF0000"/>
                </a:solidFill>
              </a:rPr>
              <a:t>: Only whites, and all of them, are racists</a:t>
            </a:r>
          </a:p>
          <a:p>
            <a:endParaRPr lang="en-US" sz="2400" dirty="0">
              <a:solidFill>
                <a:srgbClr val="FF0000"/>
              </a:solidFill>
            </a:endParaRPr>
          </a:p>
          <a:p>
            <a:r>
              <a:rPr lang="en-US" sz="2400" dirty="0"/>
              <a:t>7. Real evil: Our racist past adversely affects the country today </a:t>
            </a:r>
          </a:p>
          <a:p>
            <a:pPr marL="342900" indent="-342900">
              <a:buFont typeface="Arial" panose="020B0604020202020204" pitchFamily="34" charset="0"/>
              <a:buChar char="•"/>
            </a:pPr>
            <a:r>
              <a:rPr lang="en-US" sz="2400" dirty="0">
                <a:solidFill>
                  <a:srgbClr val="FF0000"/>
                </a:solidFill>
              </a:rPr>
              <a:t>Exaggerate lingering racism;</a:t>
            </a:r>
          </a:p>
          <a:p>
            <a:pPr marL="342900" indent="-342900">
              <a:buFont typeface="Arial" panose="020B0604020202020204" pitchFamily="34" charset="0"/>
              <a:buChar char="•"/>
            </a:pPr>
            <a:r>
              <a:rPr lang="en-US" sz="2400" dirty="0">
                <a:solidFill>
                  <a:srgbClr val="FF0000"/>
                </a:solidFill>
              </a:rPr>
              <a:t>Invent racism out of whole cloth;</a:t>
            </a:r>
          </a:p>
          <a:p>
            <a:pPr marL="342900" indent="-342900">
              <a:buFont typeface="Arial" panose="020B0604020202020204" pitchFamily="34" charset="0"/>
              <a:buChar char="•"/>
            </a:pPr>
            <a:r>
              <a:rPr lang="en-US" sz="2400" dirty="0">
                <a:solidFill>
                  <a:srgbClr val="FF0000"/>
                </a:solidFill>
              </a:rPr>
              <a:t>Ignite a new interracial hatred to replace the </a:t>
            </a:r>
            <a:r>
              <a:rPr lang="en-US" sz="2400" i="1" dirty="0">
                <a:solidFill>
                  <a:srgbClr val="FF0000"/>
                </a:solidFill>
              </a:rPr>
              <a:t>real </a:t>
            </a:r>
            <a:r>
              <a:rPr lang="en-US" sz="2400" dirty="0">
                <a:solidFill>
                  <a:srgbClr val="FF0000"/>
                </a:solidFill>
              </a:rPr>
              <a:t>racism; </a:t>
            </a:r>
          </a:p>
          <a:p>
            <a:r>
              <a:rPr lang="en-US" sz="2400" dirty="0">
                <a:solidFill>
                  <a:srgbClr val="FF0000"/>
                </a:solidFill>
              </a:rPr>
              <a:t>     blacks and whites worked together so hard to neutralize </a:t>
            </a:r>
          </a:p>
          <a:p>
            <a:pPr marL="342900" indent="-342900">
              <a:buFont typeface="Arial" panose="020B0604020202020204" pitchFamily="34" charset="0"/>
              <a:buChar char="•"/>
            </a:pPr>
            <a:r>
              <a:rPr lang="en-US" sz="2400" dirty="0">
                <a:solidFill>
                  <a:srgbClr val="FF0000"/>
                </a:solidFill>
              </a:rPr>
              <a:t>Destroy the “racist” structures whites created</a:t>
            </a:r>
          </a:p>
        </p:txBody>
      </p:sp>
      <p:sp>
        <p:nvSpPr>
          <p:cNvPr id="4" name="TextBox 3">
            <a:extLst>
              <a:ext uri="{FF2B5EF4-FFF2-40B4-BE49-F238E27FC236}">
                <a16:creationId xmlns:a16="http://schemas.microsoft.com/office/drawing/2014/main" id="{AA158575-0C1A-4FD3-A6F3-BC7E899057AC}"/>
              </a:ext>
            </a:extLst>
          </p:cNvPr>
          <p:cNvSpPr txBox="1"/>
          <p:nvPr/>
        </p:nvSpPr>
        <p:spPr>
          <a:xfrm>
            <a:off x="-1694" y="237067"/>
            <a:ext cx="12014200" cy="646331"/>
          </a:xfrm>
          <a:prstGeom prst="rect">
            <a:avLst/>
          </a:prstGeom>
          <a:noFill/>
        </p:spPr>
        <p:txBody>
          <a:bodyPr wrap="square" rtlCol="0">
            <a:spAutoFit/>
          </a:bodyPr>
          <a:lstStyle/>
          <a:p>
            <a:pPr algn="ctr"/>
            <a:r>
              <a:rPr lang="en-US" sz="3600" b="1" dirty="0">
                <a:latin typeface="+mj-lt"/>
              </a:rPr>
              <a:t>2c. CRT's wrong diagnoses/remedies for today's evils (2) </a:t>
            </a:r>
            <a:r>
              <a:rPr lang="en-US" sz="3600" dirty="0"/>
              <a:t> </a:t>
            </a:r>
          </a:p>
        </p:txBody>
      </p:sp>
      <p:pic>
        <p:nvPicPr>
          <p:cNvPr id="1026" name="Picture 2" descr="Iran Politics Club: Black Lives Matter Cartoons 2: Best of ...">
            <a:extLst>
              <a:ext uri="{FF2B5EF4-FFF2-40B4-BE49-F238E27FC236}">
                <a16:creationId xmlns:a16="http://schemas.microsoft.com/office/drawing/2014/main" id="{C32EC1F7-15E1-4359-BF12-5711A82F41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1406" y="1209669"/>
            <a:ext cx="3297934" cy="22334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55F42F5-E86E-4887-B475-30E9677D7AD3}"/>
              </a:ext>
            </a:extLst>
          </p:cNvPr>
          <p:cNvSpPr txBox="1"/>
          <p:nvPr/>
        </p:nvSpPr>
        <p:spPr>
          <a:xfrm>
            <a:off x="8339665" y="3429000"/>
            <a:ext cx="3605106" cy="430887"/>
          </a:xfrm>
          <a:prstGeom prst="rect">
            <a:avLst/>
          </a:prstGeom>
          <a:noFill/>
        </p:spPr>
        <p:txBody>
          <a:bodyPr wrap="square" rtlCol="0">
            <a:spAutoFit/>
          </a:bodyPr>
          <a:lstStyle/>
          <a:p>
            <a:pPr algn="ctr"/>
            <a:r>
              <a:rPr lang="en-US" sz="2200" dirty="0"/>
              <a:t>Gullible whites</a:t>
            </a:r>
          </a:p>
        </p:txBody>
      </p:sp>
      <p:pic>
        <p:nvPicPr>
          <p:cNvPr id="7" name="Picture 4" descr="Trump and DOJ Threaten To Strip Federal Funds From Cities ...">
            <a:extLst>
              <a:ext uri="{FF2B5EF4-FFF2-40B4-BE49-F238E27FC236}">
                <a16:creationId xmlns:a16="http://schemas.microsoft.com/office/drawing/2014/main" id="{B8344677-B6F6-4E26-A2A4-72A7A11904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1406" y="4003146"/>
            <a:ext cx="3401626" cy="24399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B21ED79-BD70-4681-9E72-19F6584BA1F6}"/>
              </a:ext>
            </a:extLst>
          </p:cNvPr>
          <p:cNvSpPr txBox="1"/>
          <p:nvPr/>
        </p:nvSpPr>
        <p:spPr>
          <a:xfrm>
            <a:off x="9294036" y="6443131"/>
            <a:ext cx="1975765" cy="430887"/>
          </a:xfrm>
          <a:prstGeom prst="rect">
            <a:avLst/>
          </a:prstGeom>
          <a:noFill/>
        </p:spPr>
        <p:txBody>
          <a:bodyPr wrap="square" rtlCol="0">
            <a:spAutoFit/>
          </a:bodyPr>
          <a:lstStyle/>
          <a:p>
            <a:r>
              <a:rPr lang="en-US" sz="2200" dirty="0"/>
              <a:t>CRT Anti-racism</a:t>
            </a:r>
          </a:p>
        </p:txBody>
      </p:sp>
      <p:sp>
        <p:nvSpPr>
          <p:cNvPr id="2" name="Footer Placeholder 1">
            <a:extLst>
              <a:ext uri="{FF2B5EF4-FFF2-40B4-BE49-F238E27FC236}">
                <a16:creationId xmlns:a16="http://schemas.microsoft.com/office/drawing/2014/main" id="{D384EAF9-87B7-4314-85E4-38FF6DAFF554}"/>
              </a:ext>
            </a:extLst>
          </p:cNvPr>
          <p:cNvSpPr>
            <a:spLocks noGrp="1"/>
          </p:cNvSpPr>
          <p:nvPr>
            <p:ph type="ftr" sz="quarter" idx="11"/>
          </p:nvPr>
        </p:nvSpPr>
        <p:spPr/>
        <p:txBody>
          <a:bodyPr/>
          <a:lstStyle/>
          <a:p>
            <a:r>
              <a:rPr lang="en-US"/>
              <a:t>Send any questions and comments to work@thetaylorhome.org</a:t>
            </a:r>
          </a:p>
        </p:txBody>
      </p:sp>
    </p:spTree>
    <p:extLst>
      <p:ext uri="{BB962C8B-B14F-4D97-AF65-F5344CB8AC3E}">
        <p14:creationId xmlns:p14="http://schemas.microsoft.com/office/powerpoint/2010/main" val="415637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3193</TotalTime>
  <Words>2709</Words>
  <Application>Microsoft Office PowerPoint</Application>
  <PresentationFormat>Widescreen</PresentationFormat>
  <Paragraphs>293</Paragraphs>
  <Slides>22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Critical Race Theory (CRT): The “New, Improved” Racism</vt:lpstr>
      <vt:lpstr>Table of Contents </vt:lpstr>
      <vt:lpstr>1. The "new, improved" Marxism 1a. Marxism's worst disaster: Fall of the USSR, 1989</vt:lpstr>
      <vt:lpstr>1b. CRT: A "new, improved" class  warfare - made in America! (1)</vt:lpstr>
      <vt:lpstr>“Originally, the Marxist left built its political program on the theory of class conflict… “Abandoning Marx’s economic dialectic of capitalists and workers, they substituted race for class and sought to create a revolutionary coalition of the dispossessed based on racial and ethnic categories…  “CRT is an academic discipline, formulated in the 1990s and built on the intellectual framework of identity-based Marxism…”  Christopher F. Rufo, Senior fellow and director of the initiative on CRT at the Manhattan Institute  https://nypost.com/2021/05/06/what-critical-race-theory-is-really-about/</vt:lpstr>
      <vt:lpstr>2. What is CRT? 2a. Five core tenets </vt:lpstr>
      <vt:lpstr>1. All whites are despised oppressors – the new racism     - Even impoverished whites are “oppressors”     - Denial by white of “racism” only proves their “racism”     - No redemption: Whites may only grovel, self-flagellate, and denigrate other whites who refuse to admit their “racism”     2. All “people of color” are “oppressed victims” of “systemic racism” who can’t succeed    - Racial disparity “proves” systemic racism (post hoc ergo propter hoc fallacy)    - Lies to and insults poor people of color    - Why are there so many “oppressed” black sports, rock, and political icons?     - Why the sizeable black and Hispanic middle classes?     - Why are East Asian Americans (from China, Japan) better off than whites, despite their past racial oppression? </vt:lpstr>
      <vt:lpstr>PowerPoint Presentation</vt:lpstr>
      <vt:lpstr>PowerPoint Presentation</vt:lpstr>
      <vt:lpstr>PowerPoint Presentation</vt:lpstr>
      <vt:lpstr>4. Culturally Responsive Teaching (CRTa) a Trojan horse for Critical Race Theory (CRTb) Knowledge of a child’s racial background (CRTa) will obviously help teach, as long as it is not an excuse to sneak in Critical Race Theory (CRT-b)  5. Anti-racism: Destroy “racist” structures and institutions (clever word; who could be against racism?) vs. “Love your neighbor as yourself”, regardless of who he is (see Luke 10:25-37, the Good Samaritan 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 Taymor</dc:creator>
  <cp:lastModifiedBy>Cindy Taymor</cp:lastModifiedBy>
  <cp:revision>104</cp:revision>
  <dcterms:created xsi:type="dcterms:W3CDTF">2021-08-30T13:01:25Z</dcterms:created>
  <dcterms:modified xsi:type="dcterms:W3CDTF">2023-11-21T01:33:20Z</dcterms:modified>
</cp:coreProperties>
</file>