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3"/>
  </p:notesMasterIdLst>
  <p:sldIdLst>
    <p:sldId id="256" r:id="rId2"/>
    <p:sldId id="283" r:id="rId3"/>
    <p:sldId id="268" r:id="rId4"/>
    <p:sldId id="257" r:id="rId5"/>
    <p:sldId id="288" r:id="rId6"/>
    <p:sldId id="291" r:id="rId7"/>
    <p:sldId id="290" r:id="rId8"/>
    <p:sldId id="289" r:id="rId9"/>
    <p:sldId id="272" r:id="rId10"/>
    <p:sldId id="258" r:id="rId11"/>
    <p:sldId id="276" r:id="rId12"/>
    <p:sldId id="277" r:id="rId13"/>
    <p:sldId id="278" r:id="rId14"/>
    <p:sldId id="279" r:id="rId15"/>
    <p:sldId id="270" r:id="rId16"/>
    <p:sldId id="259" r:id="rId17"/>
    <p:sldId id="262" r:id="rId18"/>
    <p:sldId id="269" r:id="rId19"/>
    <p:sldId id="263" r:id="rId20"/>
    <p:sldId id="260" r:id="rId21"/>
    <p:sldId id="280" r:id="rId22"/>
    <p:sldId id="271" r:id="rId23"/>
    <p:sldId id="261" r:id="rId24"/>
    <p:sldId id="273" r:id="rId25"/>
    <p:sldId id="274" r:id="rId26"/>
    <p:sldId id="282" r:id="rId27"/>
    <p:sldId id="264"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90" autoAdjust="0"/>
  </p:normalViewPr>
  <p:slideViewPr>
    <p:cSldViewPr snapToGrid="0">
      <p:cViewPr varScale="1">
        <p:scale>
          <a:sx n="75" d="100"/>
          <a:sy n="75" d="100"/>
        </p:scale>
        <p:origin x="2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98EA2-964E-450F-A6FC-082958B7E7E8}" type="datetimeFigureOut">
              <a:rPr lang="en-US" smtClean="0"/>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EC22D-0231-4C6A-A151-7B6635402707}" type="slidenum">
              <a:rPr lang="en-US" smtClean="0"/>
              <a:t>‹#›</a:t>
            </a:fld>
            <a:endParaRPr lang="en-US"/>
          </a:p>
        </p:txBody>
      </p:sp>
    </p:spTree>
    <p:extLst>
      <p:ext uri="{BB962C8B-B14F-4D97-AF65-F5344CB8AC3E}">
        <p14:creationId xmlns:p14="http://schemas.microsoft.com/office/powerpoint/2010/main" val="168804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EC22D-0231-4C6A-A151-7B6635402707}" type="slidenum">
              <a:rPr lang="en-US" smtClean="0"/>
              <a:t>17</a:t>
            </a:fld>
            <a:endParaRPr lang="en-US"/>
          </a:p>
        </p:txBody>
      </p:sp>
    </p:spTree>
    <p:extLst>
      <p:ext uri="{BB962C8B-B14F-4D97-AF65-F5344CB8AC3E}">
        <p14:creationId xmlns:p14="http://schemas.microsoft.com/office/powerpoint/2010/main" val="415259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C64C6-6D0C-49E9-9EDB-9C0B4DEF0DB4}" type="datetime1">
              <a:rPr lang="en-US" smtClean="0"/>
              <a:t>11/6/2021</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B4CC9F-8D2B-4DC1-B942-E2CF581DC257}" type="datetime1">
              <a:rPr lang="en-US" smtClean="0"/>
              <a:t>11/6/2021</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A3FF5-DBB2-4E60-ADB0-DDBB5F4C36B6}" type="datetime1">
              <a:rPr lang="en-US" smtClean="0"/>
              <a:t>11/6/2021</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03182-E429-4881-B255-2F179A0364CE}" type="datetime1">
              <a:rPr lang="en-US" smtClean="0"/>
              <a:t>11/6/2021</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89F80-2ADF-4048-9B58-FD0CE60E1EFA}" type="datetime1">
              <a:rPr lang="en-US" smtClean="0"/>
              <a:t>11/6/2021</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2EF849-3470-4C49-893D-77CF51163040}" type="datetime1">
              <a:rPr lang="en-US" smtClean="0"/>
              <a:t>11/6/2021</a:t>
            </a:fld>
            <a:endParaRPr lang="en-US"/>
          </a:p>
        </p:txBody>
      </p:sp>
      <p:sp>
        <p:nvSpPr>
          <p:cNvPr id="6" name="Footer Placeholder 5"/>
          <p:cNvSpPr>
            <a:spLocks noGrp="1"/>
          </p:cNvSpPr>
          <p:nvPr>
            <p:ph type="ftr" sz="quarter" idx="11"/>
          </p:nvPr>
        </p:nvSpPr>
        <p:spPr/>
        <p:txBody>
          <a:bodyPr/>
          <a:lstStyle/>
          <a:p>
            <a:r>
              <a:rPr lang="en-US"/>
              <a:t>Send any questions and comments to work@thetaylorhome.org</a:t>
            </a:r>
          </a:p>
        </p:txBody>
      </p:sp>
      <p:sp>
        <p:nvSpPr>
          <p:cNvPr id="7" name="Slide Number Placeholder 6"/>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5F3723-83B1-4DBA-8ADC-2A3972D23E3C}" type="datetime1">
              <a:rPr lang="en-US" smtClean="0"/>
              <a:t>11/6/2021</a:t>
            </a:fld>
            <a:endParaRPr lang="en-US"/>
          </a:p>
        </p:txBody>
      </p:sp>
      <p:sp>
        <p:nvSpPr>
          <p:cNvPr id="8" name="Footer Placeholder 7"/>
          <p:cNvSpPr>
            <a:spLocks noGrp="1"/>
          </p:cNvSpPr>
          <p:nvPr>
            <p:ph type="ftr" sz="quarter" idx="11"/>
          </p:nvPr>
        </p:nvSpPr>
        <p:spPr/>
        <p:txBody>
          <a:bodyPr/>
          <a:lstStyle/>
          <a:p>
            <a:r>
              <a:rPr lang="en-US"/>
              <a:t>Send any questions and comments to work@thetaylorhome.org</a:t>
            </a:r>
          </a:p>
        </p:txBody>
      </p:sp>
      <p:sp>
        <p:nvSpPr>
          <p:cNvPr id="9" name="Slide Number Placeholder 8"/>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23290-928C-470C-9F97-A623AA48116A}" type="datetime1">
              <a:rPr lang="en-US" smtClean="0"/>
              <a:t>11/6/2021</a:t>
            </a:fld>
            <a:endParaRPr lang="en-US"/>
          </a:p>
        </p:txBody>
      </p:sp>
      <p:sp>
        <p:nvSpPr>
          <p:cNvPr id="4" name="Footer Placeholder 3"/>
          <p:cNvSpPr>
            <a:spLocks noGrp="1"/>
          </p:cNvSpPr>
          <p:nvPr>
            <p:ph type="ftr" sz="quarter" idx="11"/>
          </p:nvPr>
        </p:nvSpPr>
        <p:spPr/>
        <p:txBody>
          <a:bodyPr/>
          <a:lstStyle/>
          <a:p>
            <a:r>
              <a:rPr lang="en-US"/>
              <a:t>Send any questions and comments to work@thetaylorhome.org</a:t>
            </a:r>
          </a:p>
        </p:txBody>
      </p:sp>
      <p:sp>
        <p:nvSpPr>
          <p:cNvPr id="5" name="Slide Number Placeholder 4"/>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C3ACC-1FD4-4109-AA24-C71A0A9DD620}" type="datetime1">
              <a:rPr lang="en-US" smtClean="0"/>
              <a:t>11/6/2021</a:t>
            </a:fld>
            <a:endParaRPr lang="en-US"/>
          </a:p>
        </p:txBody>
      </p:sp>
      <p:sp>
        <p:nvSpPr>
          <p:cNvPr id="3" name="Footer Placeholder 2"/>
          <p:cNvSpPr>
            <a:spLocks noGrp="1"/>
          </p:cNvSpPr>
          <p:nvPr>
            <p:ph type="ftr" sz="quarter" idx="11"/>
          </p:nvPr>
        </p:nvSpPr>
        <p:spPr/>
        <p:txBody>
          <a:bodyPr/>
          <a:lstStyle/>
          <a:p>
            <a:r>
              <a:rPr lang="en-US"/>
              <a:t>Send any questions and comments to work@thetaylorhome.org</a:t>
            </a:r>
          </a:p>
        </p:txBody>
      </p:sp>
      <p:sp>
        <p:nvSpPr>
          <p:cNvPr id="4" name="Slide Number Placeholder 3"/>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C1308-83E6-40ED-AE11-D1E819246A83}" type="datetime1">
              <a:rPr lang="en-US" smtClean="0"/>
              <a:t>11/6/2021</a:t>
            </a:fld>
            <a:endParaRPr lang="en-US"/>
          </a:p>
        </p:txBody>
      </p:sp>
      <p:sp>
        <p:nvSpPr>
          <p:cNvPr id="6" name="Footer Placeholder 5"/>
          <p:cNvSpPr>
            <a:spLocks noGrp="1"/>
          </p:cNvSpPr>
          <p:nvPr>
            <p:ph type="ftr" sz="quarter" idx="11"/>
          </p:nvPr>
        </p:nvSpPr>
        <p:spPr/>
        <p:txBody>
          <a:bodyPr/>
          <a:lstStyle/>
          <a:p>
            <a:r>
              <a:rPr lang="en-US"/>
              <a:t>Send any questions and comments to work@thetaylorhome.org</a:t>
            </a:r>
          </a:p>
        </p:txBody>
      </p:sp>
      <p:sp>
        <p:nvSpPr>
          <p:cNvPr id="7" name="Slide Number Placeholder 6"/>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92CA7-062D-4CAC-BF59-B4A1DB9AA63D}" type="datetime1">
              <a:rPr lang="en-US" smtClean="0"/>
              <a:t>11/6/2021</a:t>
            </a:fld>
            <a:endParaRPr lang="en-US"/>
          </a:p>
        </p:txBody>
      </p:sp>
      <p:sp>
        <p:nvSpPr>
          <p:cNvPr id="6" name="Footer Placeholder 5"/>
          <p:cNvSpPr>
            <a:spLocks noGrp="1"/>
          </p:cNvSpPr>
          <p:nvPr>
            <p:ph type="ftr" sz="quarter" idx="11"/>
          </p:nvPr>
        </p:nvSpPr>
        <p:spPr/>
        <p:txBody>
          <a:bodyPr/>
          <a:lstStyle/>
          <a:p>
            <a:r>
              <a:rPr lang="en-US"/>
              <a:t>Send any questions and comments to work@thetaylorhome.org</a:t>
            </a:r>
          </a:p>
        </p:txBody>
      </p:sp>
      <p:sp>
        <p:nvSpPr>
          <p:cNvPr id="7" name="Slide Number Placeholder 6"/>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1EA86-9209-4064-980C-DEB6EFA2BB19}" type="datetime1">
              <a:rPr lang="en-US" smtClean="0"/>
              <a:t>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Send any questions and comments to work@thetaylorhome.org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DEF3-91DE-459B-9022-341886D2DC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ebstersdictionary1828.com/Dictionary/person"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bolish Abortion North Carolina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23" y="545547"/>
            <a:ext cx="7215160" cy="462181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05515" y="5531293"/>
            <a:ext cx="9144000" cy="992922"/>
          </a:xfrm>
        </p:spPr>
        <p:txBody>
          <a:bodyPr>
            <a:normAutofit lnSpcReduction="10000"/>
          </a:bodyPr>
          <a:lstStyle/>
          <a:p>
            <a:r>
              <a:rPr lang="en-US" sz="6600" b="1" i="1" dirty="0">
                <a:solidFill>
                  <a:srgbClr val="FF0000"/>
                </a:solidFill>
              </a:rPr>
              <a:t>Pass HB 158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27" y="411758"/>
            <a:ext cx="12442253" cy="841309"/>
          </a:xfrm>
        </p:spPr>
        <p:txBody>
          <a:bodyPr>
            <a:noAutofit/>
          </a:bodyPr>
          <a:lstStyle/>
          <a:p>
            <a:r>
              <a:rPr lang="en-US" sz="4800" dirty="0">
                <a:solidFill>
                  <a:srgbClr val="081F2C"/>
                </a:solidFill>
                <a:latin typeface="Roboto" panose="02000000000000000000" pitchFamily="2" charset="0"/>
              </a:rPr>
              <a:t>Denying personhood’s consequences </a:t>
            </a:r>
            <a:r>
              <a:rPr lang="en-US" sz="4800" b="1" dirty="0"/>
              <a:t>(1) </a:t>
            </a:r>
          </a:p>
        </p:txBody>
      </p:sp>
      <p:sp>
        <p:nvSpPr>
          <p:cNvPr id="5" name="TextBox 4"/>
          <p:cNvSpPr txBox="1"/>
          <p:nvPr/>
        </p:nvSpPr>
        <p:spPr>
          <a:xfrm>
            <a:off x="651934" y="5456914"/>
            <a:ext cx="10346267" cy="461665"/>
          </a:xfrm>
          <a:prstGeom prst="rect">
            <a:avLst/>
          </a:prstGeom>
          <a:noFill/>
        </p:spPr>
        <p:txBody>
          <a:bodyPr wrap="square" rtlCol="0">
            <a:spAutoFit/>
          </a:bodyPr>
          <a:lstStyle/>
          <a:p>
            <a:r>
              <a:rPr lang="en-US" sz="2000" dirty="0"/>
              <a:t>       </a:t>
            </a:r>
            <a:r>
              <a:rPr lang="en-US" sz="2400" dirty="0"/>
              <a:t>Slave auction, antebellum South                                    Richmond, VA 1865  </a:t>
            </a:r>
          </a:p>
        </p:txBody>
      </p:sp>
      <p:sp>
        <p:nvSpPr>
          <p:cNvPr id="7" name="Arrow: Down 6"/>
          <p:cNvSpPr/>
          <p:nvPr/>
        </p:nvSpPr>
        <p:spPr>
          <a:xfrm>
            <a:off x="2128758" y="3464188"/>
            <a:ext cx="484632" cy="59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4642" y="3095013"/>
            <a:ext cx="2922955" cy="646331"/>
          </a:xfrm>
          <a:prstGeom prst="rect">
            <a:avLst/>
          </a:prstGeom>
          <a:noFill/>
        </p:spPr>
        <p:txBody>
          <a:bodyPr wrap="square" rtlCol="0">
            <a:spAutoFit/>
          </a:bodyPr>
          <a:lstStyle/>
          <a:p>
            <a:r>
              <a:rPr lang="en-US" dirty="0"/>
              <a:t>Southern Negro slaves</a:t>
            </a:r>
          </a:p>
          <a:p>
            <a:r>
              <a:rPr lang="en-US" dirty="0"/>
              <a:t> </a:t>
            </a:r>
          </a:p>
        </p:txBody>
      </p:sp>
      <p:pic>
        <p:nvPicPr>
          <p:cNvPr id="1026" name="Picture 2" descr="The ruins of Richmond, Va. 1865 | Library of Congress">
            <a:extLst>
              <a:ext uri="{FF2B5EF4-FFF2-40B4-BE49-F238E27FC236}">
                <a16:creationId xmlns:a16="http://schemas.microsoft.com/office/drawing/2014/main" id="{C37304D2-136D-435D-8A33-8A6D75EEE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772" y="2040467"/>
            <a:ext cx="4349720" cy="3287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rk History of New Year&amp;#39;s Day in American Slavery | Time">
            <a:extLst>
              <a:ext uri="{FF2B5EF4-FFF2-40B4-BE49-F238E27FC236}">
                <a16:creationId xmlns:a16="http://schemas.microsoft.com/office/drawing/2014/main" id="{44D675DD-8654-4EBE-B14A-7D3697AB3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8"/>
          <a:stretch/>
        </p:blipFill>
        <p:spPr bwMode="auto">
          <a:xfrm>
            <a:off x="889795" y="2040467"/>
            <a:ext cx="4612255" cy="324101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7D9B6A20-8A56-45E4-B3F7-E6F43C96C1D8}"/>
              </a:ext>
            </a:extLst>
          </p:cNvPr>
          <p:cNvSpPr/>
          <p:nvPr/>
        </p:nvSpPr>
        <p:spPr>
          <a:xfrm>
            <a:off x="5711544" y="39899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BC1C8F-544E-4614-9B06-77C1565295F1}"/>
              </a:ext>
            </a:extLst>
          </p:cNvPr>
          <p:cNvSpPr txBox="1"/>
          <p:nvPr/>
        </p:nvSpPr>
        <p:spPr>
          <a:xfrm>
            <a:off x="1574799" y="5878952"/>
            <a:ext cx="9635692" cy="461665"/>
          </a:xfrm>
          <a:prstGeom prst="rect">
            <a:avLst/>
          </a:prstGeom>
          <a:noFill/>
        </p:spPr>
        <p:txBody>
          <a:bodyPr wrap="square" rtlCol="0">
            <a:spAutoFit/>
          </a:bodyPr>
          <a:lstStyle/>
          <a:p>
            <a:r>
              <a:rPr lang="en-US" sz="2400" i="1" dirty="0">
                <a:solidFill>
                  <a:srgbClr val="FF0000"/>
                </a:solidFill>
              </a:rPr>
              <a:t>“They’re not persons!”                                            </a:t>
            </a:r>
            <a:r>
              <a:rPr lang="en-US" sz="2400" b="1" dirty="0">
                <a:latin typeface="Gill Sans Ultra Bold Condensed" panose="020B0A06020104020203" pitchFamily="34" charset="0"/>
              </a:rPr>
              <a:t>GOD IS NOT MOCKED</a:t>
            </a:r>
            <a:endParaRPr lang="en-US" sz="2400" b="1" i="1" dirty="0">
              <a:latin typeface="Gill Sans Ultra Bold Condensed" panose="020B0A060201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llied forces knew about Holocaust two years before discovery of  concentration camps, secret documents reveal | The Independent | The  Indepen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67" y="2142067"/>
            <a:ext cx="4569049" cy="33483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rlin 1945 episode 2 — HDclump — History — World War T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140" y="2235200"/>
            <a:ext cx="4958485" cy="32551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26094" y="5574171"/>
            <a:ext cx="7886773" cy="461665"/>
          </a:xfrm>
          <a:prstGeom prst="rect">
            <a:avLst/>
          </a:prstGeom>
          <a:noFill/>
        </p:spPr>
        <p:txBody>
          <a:bodyPr wrap="square" rtlCol="0">
            <a:spAutoFit/>
          </a:bodyPr>
          <a:lstStyle/>
          <a:p>
            <a:r>
              <a:rPr lang="en-US" sz="2400" dirty="0"/>
              <a:t>Jews, Nazi Germany                                               Berlin, 1945</a:t>
            </a:r>
          </a:p>
        </p:txBody>
      </p:sp>
      <p:sp>
        <p:nvSpPr>
          <p:cNvPr id="18" name="Title 1">
            <a:extLst>
              <a:ext uri="{FF2B5EF4-FFF2-40B4-BE49-F238E27FC236}">
                <a16:creationId xmlns:a16="http://schemas.microsoft.com/office/drawing/2014/main" id="{E2EC5827-66C7-416E-9E71-4F11CCF0D0C2}"/>
              </a:ext>
            </a:extLst>
          </p:cNvPr>
          <p:cNvSpPr txBox="1">
            <a:spLocks/>
          </p:cNvSpPr>
          <p:nvPr/>
        </p:nvSpPr>
        <p:spPr>
          <a:xfrm>
            <a:off x="-250253" y="388065"/>
            <a:ext cx="12442253" cy="8650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081F2C"/>
                </a:solidFill>
                <a:latin typeface="Roboto" panose="02000000000000000000" pitchFamily="2" charset="0"/>
              </a:rPr>
              <a:t>Denying personhood’s consequences </a:t>
            </a:r>
            <a:r>
              <a:rPr lang="en-US" sz="4800" b="1" dirty="0"/>
              <a:t>(2) </a:t>
            </a:r>
          </a:p>
        </p:txBody>
      </p:sp>
      <p:sp>
        <p:nvSpPr>
          <p:cNvPr id="19" name="TextBox 18">
            <a:extLst>
              <a:ext uri="{FF2B5EF4-FFF2-40B4-BE49-F238E27FC236}">
                <a16:creationId xmlns:a16="http://schemas.microsoft.com/office/drawing/2014/main" id="{1BF9EC32-9AC7-4A56-9389-089051F33408}"/>
              </a:ext>
            </a:extLst>
          </p:cNvPr>
          <p:cNvSpPr txBox="1"/>
          <p:nvPr/>
        </p:nvSpPr>
        <p:spPr>
          <a:xfrm>
            <a:off x="1490133" y="5982062"/>
            <a:ext cx="9635692" cy="461665"/>
          </a:xfrm>
          <a:prstGeom prst="rect">
            <a:avLst/>
          </a:prstGeom>
          <a:noFill/>
        </p:spPr>
        <p:txBody>
          <a:bodyPr wrap="square" rtlCol="0">
            <a:spAutoFit/>
          </a:bodyPr>
          <a:lstStyle/>
          <a:p>
            <a:r>
              <a:rPr lang="en-US" sz="2400" i="1" dirty="0">
                <a:solidFill>
                  <a:srgbClr val="FF0000"/>
                </a:solidFill>
              </a:rPr>
              <a:t>    “They’re not persons!”                                      </a:t>
            </a:r>
            <a:r>
              <a:rPr lang="en-US" sz="2400" b="1" dirty="0">
                <a:latin typeface="Gill Sans Ultra Bold Condensed" panose="020B0A06020104020203" pitchFamily="34" charset="0"/>
              </a:rPr>
              <a:t>GOD IS NOT MOCKED</a:t>
            </a:r>
            <a:endParaRPr lang="en-US" sz="2400" b="1" i="1" dirty="0">
              <a:latin typeface="Gill Sans Ultra Bold Condensed" panose="020B0A06020104020203" pitchFamily="34" charset="0"/>
            </a:endParaRPr>
          </a:p>
        </p:txBody>
      </p:sp>
      <p:sp>
        <p:nvSpPr>
          <p:cNvPr id="7" name="Arrow: Right 6">
            <a:extLst>
              <a:ext uri="{FF2B5EF4-FFF2-40B4-BE49-F238E27FC236}">
                <a16:creationId xmlns:a16="http://schemas.microsoft.com/office/drawing/2014/main" id="{1C9422B4-F85B-49EC-869C-330C1921C67A}"/>
              </a:ext>
            </a:extLst>
          </p:cNvPr>
          <p:cNvSpPr/>
          <p:nvPr/>
        </p:nvSpPr>
        <p:spPr>
          <a:xfrm>
            <a:off x="5325523" y="3615267"/>
            <a:ext cx="982143" cy="489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72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The Case Against Abortion: Abortion Proced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53" y="1795474"/>
            <a:ext cx="5001566" cy="38144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12148" y="1140977"/>
            <a:ext cx="1148710" cy="525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11558" y="5454877"/>
            <a:ext cx="4459507" cy="461665"/>
          </a:xfrm>
          <a:prstGeom prst="rect">
            <a:avLst/>
          </a:prstGeom>
          <a:noFill/>
        </p:spPr>
        <p:txBody>
          <a:bodyPr wrap="square" rtlCol="0">
            <a:spAutoFit/>
          </a:bodyPr>
          <a:lstStyle/>
          <a:p>
            <a:r>
              <a:rPr lang="en-US" sz="2400" dirty="0"/>
              <a:t>Dilation and Evacuation</a:t>
            </a:r>
          </a:p>
        </p:txBody>
      </p:sp>
      <p:sp>
        <p:nvSpPr>
          <p:cNvPr id="18" name="Title 1">
            <a:extLst>
              <a:ext uri="{FF2B5EF4-FFF2-40B4-BE49-F238E27FC236}">
                <a16:creationId xmlns:a16="http://schemas.microsoft.com/office/drawing/2014/main" id="{6849F9CF-7A4C-45A1-80DB-D109164671A0}"/>
              </a:ext>
            </a:extLst>
          </p:cNvPr>
          <p:cNvSpPr txBox="1">
            <a:spLocks/>
          </p:cNvSpPr>
          <p:nvPr/>
        </p:nvSpPr>
        <p:spPr>
          <a:xfrm>
            <a:off x="-125127" y="319204"/>
            <a:ext cx="12442253" cy="8652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081F2C"/>
                </a:solidFill>
                <a:latin typeface="Roboto" panose="02000000000000000000" pitchFamily="2" charset="0"/>
              </a:rPr>
              <a:t>Denying personhood’s consequences </a:t>
            </a:r>
            <a:r>
              <a:rPr lang="en-US" sz="4800" b="1" dirty="0"/>
              <a:t>(3) </a:t>
            </a:r>
          </a:p>
        </p:txBody>
      </p:sp>
      <p:sp>
        <p:nvSpPr>
          <p:cNvPr id="20" name="TextBox 19">
            <a:extLst>
              <a:ext uri="{FF2B5EF4-FFF2-40B4-BE49-F238E27FC236}">
                <a16:creationId xmlns:a16="http://schemas.microsoft.com/office/drawing/2014/main" id="{47C1CA08-2C87-45E1-8EF9-E489EAF800C5}"/>
              </a:ext>
            </a:extLst>
          </p:cNvPr>
          <p:cNvSpPr txBox="1"/>
          <p:nvPr/>
        </p:nvSpPr>
        <p:spPr>
          <a:xfrm>
            <a:off x="1018424" y="5885268"/>
            <a:ext cx="10062017" cy="461665"/>
          </a:xfrm>
          <a:prstGeom prst="rect">
            <a:avLst/>
          </a:prstGeom>
          <a:noFill/>
        </p:spPr>
        <p:txBody>
          <a:bodyPr wrap="square" rtlCol="0">
            <a:spAutoFit/>
          </a:bodyPr>
          <a:lstStyle/>
          <a:p>
            <a:r>
              <a:rPr lang="en-US" sz="2400" i="1" dirty="0">
                <a:solidFill>
                  <a:srgbClr val="FF0000"/>
                </a:solidFill>
              </a:rPr>
              <a:t>    “She’s not a person!”                                                      </a:t>
            </a:r>
            <a:r>
              <a:rPr lang="en-US" sz="2400" b="1" dirty="0">
                <a:latin typeface="Gill Sans Ultra Bold Condensed" panose="020B0A06020104020203" pitchFamily="34" charset="0"/>
              </a:rPr>
              <a:t>GOD IS NOT MOCKED</a:t>
            </a:r>
          </a:p>
        </p:txBody>
      </p:sp>
      <p:sp>
        <p:nvSpPr>
          <p:cNvPr id="10" name="TextBox 9">
            <a:extLst>
              <a:ext uri="{FF2B5EF4-FFF2-40B4-BE49-F238E27FC236}">
                <a16:creationId xmlns:a16="http://schemas.microsoft.com/office/drawing/2014/main" id="{63E5312B-E789-4303-945E-D9928B94C2C3}"/>
              </a:ext>
            </a:extLst>
          </p:cNvPr>
          <p:cNvSpPr txBox="1"/>
          <p:nvPr/>
        </p:nvSpPr>
        <p:spPr>
          <a:xfrm>
            <a:off x="4258734" y="2175933"/>
            <a:ext cx="1761258" cy="923330"/>
          </a:xfrm>
          <a:prstGeom prst="rect">
            <a:avLst/>
          </a:prstGeom>
          <a:solidFill>
            <a:schemeClr val="bg1"/>
          </a:solidFill>
        </p:spPr>
        <p:txBody>
          <a:bodyPr wrap="square" rtlCol="0">
            <a:spAutoFit/>
          </a:bodyPr>
          <a:lstStyle/>
          <a:p>
            <a:endParaRPr lang="en-US" dirty="0"/>
          </a:p>
          <a:p>
            <a:endParaRPr lang="en-US" dirty="0"/>
          </a:p>
          <a:p>
            <a:endParaRPr lang="en-US" dirty="0"/>
          </a:p>
        </p:txBody>
      </p:sp>
      <p:pic>
        <p:nvPicPr>
          <p:cNvPr id="4098" name="Picture 2" descr="Barry McGuire Quote: &quot;You tell me over and over and over ...">
            <a:extLst>
              <a:ext uri="{FF2B5EF4-FFF2-40B4-BE49-F238E27FC236}">
                <a16:creationId xmlns:a16="http://schemas.microsoft.com/office/drawing/2014/main" id="{09A045E5-5A14-4843-A696-CC22DC9034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80" r="5233"/>
          <a:stretch/>
        </p:blipFill>
        <p:spPr bwMode="auto">
          <a:xfrm>
            <a:off x="6586052" y="2175933"/>
            <a:ext cx="4875391" cy="3145252"/>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9F581AD8-B4FD-460D-966D-A2C77E02E13A}"/>
              </a:ext>
            </a:extLst>
          </p:cNvPr>
          <p:cNvSpPr/>
          <p:nvPr/>
        </p:nvSpPr>
        <p:spPr>
          <a:xfrm>
            <a:off x="5477736" y="3600876"/>
            <a:ext cx="982143" cy="489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82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24B0-308A-4D5F-A61D-AF309399D251}"/>
              </a:ext>
            </a:extLst>
          </p:cNvPr>
          <p:cNvSpPr>
            <a:spLocks noGrp="1"/>
          </p:cNvSpPr>
          <p:nvPr>
            <p:ph type="title"/>
          </p:nvPr>
        </p:nvSpPr>
        <p:spPr>
          <a:xfrm>
            <a:off x="228601" y="432858"/>
            <a:ext cx="11167533" cy="1325563"/>
          </a:xfrm>
        </p:spPr>
        <p:txBody>
          <a:bodyPr>
            <a:noAutofit/>
          </a:bodyPr>
          <a:lstStyle/>
          <a:p>
            <a:pPr algn="ctr"/>
            <a:r>
              <a:rPr lang="en-US" sz="6600" b="1" dirty="0"/>
              <a:t>63 million murders </a:t>
            </a:r>
            <a:r>
              <a:rPr lang="en-US" sz="6600" b="1" i="1" u="sng" dirty="0"/>
              <a:t>and counting</a:t>
            </a:r>
          </a:p>
        </p:txBody>
      </p:sp>
      <p:sp>
        <p:nvSpPr>
          <p:cNvPr id="3" name="Content Placeholder 2">
            <a:extLst>
              <a:ext uri="{FF2B5EF4-FFF2-40B4-BE49-F238E27FC236}">
                <a16:creationId xmlns:a16="http://schemas.microsoft.com/office/drawing/2014/main" id="{23AD6EC2-11FF-42E3-83E1-E1CAFE112522}"/>
              </a:ext>
            </a:extLst>
          </p:cNvPr>
          <p:cNvSpPr>
            <a:spLocks noGrp="1"/>
          </p:cNvSpPr>
          <p:nvPr>
            <p:ph idx="1"/>
          </p:nvPr>
        </p:nvSpPr>
        <p:spPr>
          <a:xfrm>
            <a:off x="6316132" y="2353204"/>
            <a:ext cx="5367867" cy="4351338"/>
          </a:xfrm>
        </p:spPr>
        <p:txBody>
          <a:bodyPr>
            <a:normAutofit/>
          </a:bodyPr>
          <a:lstStyle/>
          <a:p>
            <a:pPr marL="0" indent="0">
              <a:buNone/>
            </a:pPr>
            <a:r>
              <a:rPr lang="en-US" sz="4000" b="0" i="1" dirty="0">
                <a:effectLst/>
                <a:latin typeface="Gill Sans Ultra Bold Condensed" panose="020B0A06020104020203" pitchFamily="34" charset="0"/>
              </a:rPr>
              <a:t>“Shall I not punish them for these things? </a:t>
            </a:r>
            <a:r>
              <a:rPr lang="en-US" sz="4000" i="1" dirty="0">
                <a:effectLst/>
                <a:latin typeface="Gill Sans Ultra Bold Condensed" panose="020B0A06020104020203" pitchFamily="34" charset="0"/>
              </a:rPr>
              <a:t>declares</a:t>
            </a:r>
            <a:r>
              <a:rPr lang="en-US" sz="4000" b="0" i="1" dirty="0">
                <a:effectLst/>
                <a:latin typeface="Gill Sans Ultra Bold Condensed" panose="020B0A06020104020203" pitchFamily="34" charset="0"/>
              </a:rPr>
              <a:t> the </a:t>
            </a:r>
            <a:r>
              <a:rPr lang="en-US" sz="4000" b="0" i="1" cap="small" dirty="0">
                <a:effectLst/>
                <a:latin typeface="Gill Sans Ultra Bold Condensed" panose="020B0A06020104020203" pitchFamily="34" charset="0"/>
              </a:rPr>
              <a:t>Lord</a:t>
            </a:r>
            <a:r>
              <a:rPr lang="en-US" sz="4000" b="0" i="1" dirty="0">
                <a:effectLst/>
                <a:latin typeface="Gill Sans Ultra Bold Condensed" panose="020B0A06020104020203" pitchFamily="34" charset="0"/>
              </a:rPr>
              <a:t>, </a:t>
            </a:r>
          </a:p>
          <a:p>
            <a:pPr marL="0" indent="0">
              <a:buNone/>
            </a:pPr>
            <a:r>
              <a:rPr lang="en-US" sz="4000" b="0" i="1" dirty="0">
                <a:effectLst/>
                <a:latin typeface="Gill Sans Ultra Bold Condensed" panose="020B0A06020104020203" pitchFamily="34" charset="0"/>
              </a:rPr>
              <a:t>and shall I not avenge myself on a nation such as this?” (Jeremiah 5:29)</a:t>
            </a:r>
            <a:endParaRPr lang="en-US" sz="4000" i="1" dirty="0">
              <a:latin typeface="Gill Sans Ultra Bold Condensed" panose="020B0A06020104020203" pitchFamily="34" charset="0"/>
            </a:endParaRPr>
          </a:p>
        </p:txBody>
      </p:sp>
      <p:pic>
        <p:nvPicPr>
          <p:cNvPr id="3074" name="Picture 2" descr="Wrath God Revealed Heaven Against All Stock Vector (Royalty Free) 682529185">
            <a:extLst>
              <a:ext uri="{FF2B5EF4-FFF2-40B4-BE49-F238E27FC236}">
                <a16:creationId xmlns:a16="http://schemas.microsoft.com/office/drawing/2014/main" id="{962FAF22-0CCC-47AB-B4CC-6BB6F3FEA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712" y="2353204"/>
            <a:ext cx="4012063" cy="41391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A86B6A2-0DDA-4E0A-8905-3F2FC5824F2A}"/>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80732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943D-BC35-4539-A063-FE9201048040}"/>
              </a:ext>
            </a:extLst>
          </p:cNvPr>
          <p:cNvSpPr>
            <a:spLocks noGrp="1"/>
          </p:cNvSpPr>
          <p:nvPr>
            <p:ph type="title"/>
          </p:nvPr>
        </p:nvSpPr>
        <p:spPr>
          <a:xfrm>
            <a:off x="76201" y="822325"/>
            <a:ext cx="12056532" cy="1091142"/>
          </a:xfrm>
        </p:spPr>
        <p:txBody>
          <a:bodyPr>
            <a:noAutofit/>
          </a:bodyPr>
          <a:lstStyle/>
          <a:p>
            <a:pPr algn="ctr"/>
            <a:r>
              <a:rPr lang="en-US" sz="5200" dirty="0">
                <a:latin typeface="+mn-lt"/>
              </a:rPr>
              <a:t>II. Brief overview of the </a:t>
            </a:r>
            <a:br>
              <a:rPr lang="en-US" sz="5200" dirty="0">
                <a:latin typeface="+mn-lt"/>
              </a:rPr>
            </a:br>
            <a:r>
              <a:rPr lang="en-US" sz="5200" dirty="0">
                <a:latin typeface="+mn-lt"/>
              </a:rPr>
              <a:t>ineffective </a:t>
            </a:r>
            <a:r>
              <a:rPr lang="en-US" sz="5200" b="1" dirty="0"/>
              <a:t>"Pro-life" response</a:t>
            </a:r>
            <a:endParaRPr lang="en-US" sz="5200" dirty="0">
              <a:latin typeface="+mn-lt"/>
            </a:endParaRPr>
          </a:p>
        </p:txBody>
      </p:sp>
      <p:sp>
        <p:nvSpPr>
          <p:cNvPr id="3" name="Content Placeholder 2">
            <a:extLst>
              <a:ext uri="{FF2B5EF4-FFF2-40B4-BE49-F238E27FC236}">
                <a16:creationId xmlns:a16="http://schemas.microsoft.com/office/drawing/2014/main" id="{ED4EAFEC-A292-4865-BD61-844A846F9425}"/>
              </a:ext>
            </a:extLst>
          </p:cNvPr>
          <p:cNvSpPr>
            <a:spLocks noGrp="1"/>
          </p:cNvSpPr>
          <p:nvPr>
            <p:ph idx="1"/>
          </p:nvPr>
        </p:nvSpPr>
        <p:spPr>
          <a:xfrm>
            <a:off x="1473200" y="3991504"/>
            <a:ext cx="8788400" cy="2747963"/>
          </a:xfrm>
        </p:spPr>
        <p:txBody>
          <a:bodyPr>
            <a:normAutofit/>
          </a:bodyPr>
          <a:lstStyle/>
          <a:p>
            <a:pPr marL="0" indent="0" algn="ctr">
              <a:buNone/>
            </a:pPr>
            <a:r>
              <a:rPr lang="en-US" sz="4400" dirty="0"/>
              <a:t>After 48 years and 63 million murders (and counting!)</a:t>
            </a:r>
          </a:p>
        </p:txBody>
      </p:sp>
      <p:sp>
        <p:nvSpPr>
          <p:cNvPr id="4" name="Footer Placeholder 3">
            <a:extLst>
              <a:ext uri="{FF2B5EF4-FFF2-40B4-BE49-F238E27FC236}">
                <a16:creationId xmlns:a16="http://schemas.microsoft.com/office/drawing/2014/main" id="{AB42371E-A530-48D1-B975-AE47EA3CA11C}"/>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14801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78" y="1189854"/>
            <a:ext cx="11946444" cy="5319999"/>
          </a:xfrm>
        </p:spPr>
        <p:txBody>
          <a:bodyPr>
            <a:normAutofit fontScale="90000"/>
          </a:bodyPr>
          <a:lstStyle/>
          <a:p>
            <a:pPr algn="ctr"/>
            <a:br>
              <a:rPr lang="en-US" sz="2700" b="0" i="0" dirty="0">
                <a:solidFill>
                  <a:srgbClr val="1D2129"/>
                </a:solidFill>
                <a:effectLst/>
                <a:latin typeface="+mn-lt"/>
              </a:rPr>
            </a:br>
            <a:br>
              <a:rPr lang="en-US" sz="2700" b="0" i="0" dirty="0">
                <a:solidFill>
                  <a:srgbClr val="1D2129"/>
                </a:solidFill>
                <a:effectLst/>
                <a:latin typeface="+mn-lt"/>
              </a:rPr>
            </a:br>
            <a:r>
              <a:rPr lang="en-US" sz="3600" dirty="0">
                <a:solidFill>
                  <a:srgbClr val="1D2129"/>
                </a:solidFill>
                <a:latin typeface="+mn-lt"/>
              </a:rPr>
              <a:t>“</a:t>
            </a:r>
            <a:r>
              <a:rPr lang="en-US" sz="3600" b="0" i="0" dirty="0">
                <a:solidFill>
                  <a:srgbClr val="1D2129"/>
                </a:solidFill>
                <a:effectLst/>
                <a:latin typeface="+mn-lt"/>
              </a:rPr>
              <a:t>It has…been pointed out, n. 49, supra, that in Texas the woman is not a principal or an accomplice [to a crime] with respect to an abortion upon her. If the fetus is a person, why is the woman not a principal or an accomplice? Further, the penalty for criminal abortion specified by Art. 1195 is significantly less than the maximum penalty for murder prescribed by Art. 1257 of the Texas Penal Code. If the fetus is a person, may the penalties be different? </a:t>
            </a:r>
            <a:r>
              <a:rPr lang="en-US" sz="3600" b="0" i="1" dirty="0">
                <a:solidFill>
                  <a:srgbClr val="1D2129"/>
                </a:solidFill>
                <a:effectLst/>
                <a:latin typeface="+mn-lt"/>
              </a:rPr>
              <a:t>(Roe v. Wade, </a:t>
            </a:r>
            <a:r>
              <a:rPr lang="en-US" sz="3600" dirty="0">
                <a:solidFill>
                  <a:srgbClr val="1D2129"/>
                </a:solidFill>
                <a:latin typeface="+mn-lt"/>
              </a:rPr>
              <a:t>Footnote 54)</a:t>
            </a:r>
            <a:br>
              <a:rPr lang="en-US" sz="2700" b="0" i="0" dirty="0">
                <a:solidFill>
                  <a:srgbClr val="1D2129"/>
                </a:solidFill>
                <a:effectLst/>
                <a:latin typeface="+mn-lt"/>
              </a:rPr>
            </a:br>
            <a:br>
              <a:rPr lang="en-US" sz="2700" dirty="0">
                <a:solidFill>
                  <a:srgbClr val="1D2129"/>
                </a:solidFill>
                <a:latin typeface="+mn-lt"/>
              </a:rPr>
            </a:br>
            <a:r>
              <a:rPr lang="en-US" sz="3600" i="1" dirty="0">
                <a:solidFill>
                  <a:srgbClr val="FF0000"/>
                </a:solidFill>
                <a:latin typeface="+mn-lt"/>
              </a:rPr>
              <a:t>Pro-life laws STILL don’t regard abortion as murder, </a:t>
            </a:r>
            <a:br>
              <a:rPr lang="en-US" sz="3600" i="1" dirty="0">
                <a:solidFill>
                  <a:srgbClr val="FF0000"/>
                </a:solidFill>
                <a:latin typeface="+mn-lt"/>
              </a:rPr>
            </a:br>
            <a:r>
              <a:rPr lang="en-US" sz="3600" i="1" dirty="0">
                <a:solidFill>
                  <a:srgbClr val="FF0000"/>
                </a:solidFill>
                <a:latin typeface="+mn-lt"/>
              </a:rPr>
              <a:t>which vitiates their effectiveness </a:t>
            </a:r>
            <a:r>
              <a:rPr lang="en-US" sz="3600" i="1" u="sng" dirty="0">
                <a:solidFill>
                  <a:srgbClr val="FF0000"/>
                </a:solidFill>
                <a:latin typeface="+mn-lt"/>
              </a:rPr>
              <a:t>after</a:t>
            </a:r>
            <a:r>
              <a:rPr lang="en-US" sz="3600" i="1" dirty="0">
                <a:solidFill>
                  <a:srgbClr val="FF0000"/>
                </a:solidFill>
                <a:latin typeface="+mn-lt"/>
              </a:rPr>
              <a:t> Roe v. Wade</a:t>
            </a:r>
            <a:br>
              <a:rPr lang="en-US" sz="2700" b="0" i="0" dirty="0">
                <a:solidFill>
                  <a:srgbClr val="1D2129"/>
                </a:solidFill>
                <a:effectLst/>
                <a:latin typeface="+mn-lt"/>
              </a:rPr>
            </a:br>
            <a:endParaRPr lang="en-US" dirty="0">
              <a:latin typeface="+mn-lt"/>
            </a:endParaRPr>
          </a:p>
        </p:txBody>
      </p:sp>
      <p:sp>
        <p:nvSpPr>
          <p:cNvPr id="4" name="TextBox 3"/>
          <p:cNvSpPr txBox="1"/>
          <p:nvPr/>
        </p:nvSpPr>
        <p:spPr>
          <a:xfrm flipH="1">
            <a:off x="521242" y="99994"/>
            <a:ext cx="11149516" cy="769441"/>
          </a:xfrm>
          <a:prstGeom prst="rect">
            <a:avLst/>
          </a:prstGeom>
          <a:noFill/>
        </p:spPr>
        <p:txBody>
          <a:bodyPr wrap="square" rtlCol="0">
            <a:spAutoFit/>
          </a:bodyPr>
          <a:lstStyle/>
          <a:p>
            <a:pPr algn="ctr"/>
            <a:r>
              <a:rPr lang="en-US" sz="4400" dirty="0"/>
              <a:t>1. Faulty thinking </a:t>
            </a:r>
            <a:r>
              <a:rPr lang="en-US" sz="4400" i="1" u="sng" dirty="0"/>
              <a:t>before</a:t>
            </a:r>
            <a:r>
              <a:rPr lang="en-US" sz="4400" i="1" dirty="0"/>
              <a:t> Roe v. Wade</a:t>
            </a:r>
          </a:p>
        </p:txBody>
      </p:sp>
      <p:sp>
        <p:nvSpPr>
          <p:cNvPr id="3" name="TextBox 2">
            <a:extLst>
              <a:ext uri="{FF2B5EF4-FFF2-40B4-BE49-F238E27FC236}">
                <a16:creationId xmlns:a16="http://schemas.microsoft.com/office/drawing/2014/main" id="{1E684D43-9270-40A5-BE0A-DF75854175A3}"/>
              </a:ext>
            </a:extLst>
          </p:cNvPr>
          <p:cNvSpPr txBox="1"/>
          <p:nvPr/>
        </p:nvSpPr>
        <p:spPr>
          <a:xfrm>
            <a:off x="842434" y="897467"/>
            <a:ext cx="11133666" cy="584775"/>
          </a:xfrm>
          <a:prstGeom prst="rect">
            <a:avLst/>
          </a:prstGeom>
          <a:noFill/>
        </p:spPr>
        <p:txBody>
          <a:bodyPr wrap="square" rtlCol="0">
            <a:spAutoFit/>
          </a:bodyPr>
          <a:lstStyle/>
          <a:p>
            <a:r>
              <a:rPr lang="en-US" sz="3200" dirty="0"/>
              <a:t>The Texas law </a:t>
            </a:r>
            <a:r>
              <a:rPr lang="en-US" sz="3200" i="1" dirty="0"/>
              <a:t>Roe v. Wade </a:t>
            </a:r>
            <a:r>
              <a:rPr lang="en-US" sz="3200" dirty="0"/>
              <a:t>overturned gave SCOTUS an </a:t>
            </a:r>
            <a:r>
              <a:rPr lang="en-US" sz="3200" i="1" u="sng" dirty="0"/>
              <a:t>excuse</a:t>
            </a:r>
            <a:endParaRPr lang="en-US" sz="3200" dirty="0"/>
          </a:p>
        </p:txBody>
      </p:sp>
      <p:sp>
        <p:nvSpPr>
          <p:cNvPr id="5" name="Footer Placeholder 4">
            <a:extLst>
              <a:ext uri="{FF2B5EF4-FFF2-40B4-BE49-F238E27FC236}">
                <a16:creationId xmlns:a16="http://schemas.microsoft.com/office/drawing/2014/main" id="{5DD73718-54B6-4E5C-9F50-8DE5D05ECB5C}"/>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20" y="0"/>
            <a:ext cx="12192000" cy="760651"/>
          </a:xfrm>
        </p:spPr>
        <p:txBody>
          <a:bodyPr>
            <a:normAutofit/>
          </a:bodyPr>
          <a:lstStyle/>
          <a:p>
            <a:r>
              <a:rPr lang="en-US" sz="4400" b="1" dirty="0"/>
              <a:t>2. Ineffective strategy </a:t>
            </a:r>
            <a:r>
              <a:rPr lang="en-US" sz="4400" b="1" i="1" u="sng" dirty="0"/>
              <a:t>since</a:t>
            </a:r>
            <a:r>
              <a:rPr lang="en-US" sz="4400" b="1" dirty="0"/>
              <a:t> </a:t>
            </a:r>
            <a:r>
              <a:rPr lang="en-US" sz="4400" b="1" i="1" dirty="0"/>
              <a:t>Roe v. Wade</a:t>
            </a:r>
            <a:endParaRPr lang="en-US" sz="4400" b="1" dirty="0"/>
          </a:p>
        </p:txBody>
      </p:sp>
      <p:sp>
        <p:nvSpPr>
          <p:cNvPr id="3" name="Subtitle 2"/>
          <p:cNvSpPr>
            <a:spLocks noGrp="1"/>
          </p:cNvSpPr>
          <p:nvPr>
            <p:ph type="subTitle" idx="1"/>
          </p:nvPr>
        </p:nvSpPr>
        <p:spPr>
          <a:xfrm>
            <a:off x="80920" y="760651"/>
            <a:ext cx="12030160" cy="5998607"/>
          </a:xfrm>
        </p:spPr>
        <p:txBody>
          <a:bodyPr>
            <a:normAutofit fontScale="85000" lnSpcReduction="10000"/>
          </a:bodyPr>
          <a:lstStyle/>
          <a:p>
            <a:pPr marL="571500" indent="-571500" algn="l">
              <a:buFont typeface="Arial" panose="020B0604020202020204" pitchFamily="34" charset="0"/>
              <a:buChar char="•"/>
            </a:pPr>
            <a:r>
              <a:rPr lang="en-US" sz="3600" dirty="0"/>
              <a:t>Elect Republican Presidents who will nominate “prolife” justices.</a:t>
            </a:r>
          </a:p>
          <a:p>
            <a:pPr marL="571500" indent="-571500" algn="l">
              <a:buFont typeface="Arial" panose="020B0604020202020204" pitchFamily="34" charset="0"/>
              <a:buChar char="•"/>
            </a:pPr>
            <a:r>
              <a:rPr lang="en-US" sz="3600" i="1" u="sng" dirty="0"/>
              <a:t>Hope</a:t>
            </a:r>
            <a:r>
              <a:rPr lang="en-US" sz="3600" dirty="0"/>
              <a:t> these SCOTUS justices overturn </a:t>
            </a:r>
            <a:r>
              <a:rPr lang="en-US" sz="3600" i="1" dirty="0"/>
              <a:t>Roe v. Wade</a:t>
            </a:r>
            <a:r>
              <a:rPr lang="en-US" sz="3600" dirty="0"/>
              <a:t> (wait for Godot)</a:t>
            </a:r>
            <a:r>
              <a:rPr lang="en-US" sz="3600" i="1" dirty="0"/>
              <a:t>.</a:t>
            </a:r>
          </a:p>
          <a:p>
            <a:pPr marL="571500" indent="-571500" algn="l">
              <a:buFont typeface="Arial" panose="020B0604020202020204" pitchFamily="34" charset="0"/>
              <a:buChar char="•"/>
            </a:pPr>
            <a:r>
              <a:rPr lang="en-US" sz="3600" dirty="0"/>
              <a:t>Work State by State to pass laws that acknowledge </a:t>
            </a:r>
            <a:r>
              <a:rPr lang="en-US" sz="3600" i="1" dirty="0"/>
              <a:t>Roe </a:t>
            </a:r>
            <a:r>
              <a:rPr lang="en-US" sz="3600" dirty="0"/>
              <a:t>so only </a:t>
            </a:r>
            <a:r>
              <a:rPr lang="en-US" sz="3600" i="1" dirty="0"/>
              <a:t>regulate</a:t>
            </a:r>
            <a:r>
              <a:rPr lang="en-US" sz="3600" dirty="0"/>
              <a:t> abortion (“you may kill some babies but not others”), hoping the courts won’t find them “unconstitutional”.</a:t>
            </a:r>
          </a:p>
          <a:p>
            <a:pPr marL="571500" indent="-571500" algn="l">
              <a:buFont typeface="Arial" panose="020B0604020202020204" pitchFamily="34" charset="0"/>
              <a:buChar char="•"/>
            </a:pPr>
            <a:r>
              <a:rPr lang="en-US" sz="3600" dirty="0"/>
              <a:t>Pass laws in conservative States that directly challenge </a:t>
            </a:r>
            <a:r>
              <a:rPr lang="en-US" sz="3600" i="1" dirty="0"/>
              <a:t>Roe</a:t>
            </a:r>
            <a:r>
              <a:rPr lang="en-US" sz="3600" dirty="0"/>
              <a:t>, hoping SCOTUS will overturn it. </a:t>
            </a:r>
          </a:p>
          <a:p>
            <a:pPr algn="l"/>
            <a:r>
              <a:rPr lang="en-US" sz="3600" u="sng" dirty="0">
                <a:solidFill>
                  <a:srgbClr val="FF0000"/>
                </a:solidFill>
              </a:rPr>
              <a:t>19 years after </a:t>
            </a:r>
            <a:r>
              <a:rPr lang="en-US" sz="3600" i="1" u="sng" dirty="0">
                <a:solidFill>
                  <a:srgbClr val="FF0000"/>
                </a:solidFill>
              </a:rPr>
              <a:t>Roe </a:t>
            </a:r>
            <a:r>
              <a:rPr lang="en-US" sz="3600" dirty="0"/>
              <a:t>(1992), this strategy failed with </a:t>
            </a:r>
            <a:r>
              <a:rPr lang="en-US" sz="3600" i="1" dirty="0"/>
              <a:t>Planned Parenthood v. Casey. </a:t>
            </a:r>
            <a:r>
              <a:rPr lang="en-US" sz="3600" dirty="0"/>
              <a:t>An “8-1 GOP Court” did </a:t>
            </a:r>
            <a:r>
              <a:rPr lang="en-US" sz="3600" u="sng" dirty="0"/>
              <a:t>not</a:t>
            </a:r>
            <a:r>
              <a:rPr lang="en-US" sz="3600" dirty="0"/>
              <a:t> overturn </a:t>
            </a:r>
            <a:r>
              <a:rPr lang="en-US" sz="3600" i="1" dirty="0"/>
              <a:t>Roe. </a:t>
            </a:r>
            <a:r>
              <a:rPr lang="en-US" sz="3600" dirty="0"/>
              <a:t>Clinton was elected that November, </a:t>
            </a:r>
            <a:r>
              <a:rPr lang="en-US" sz="3600" i="1" u="sng" dirty="0"/>
              <a:t>and Democrats subsequently nominated 4 staunch pro-aborts.</a:t>
            </a:r>
          </a:p>
          <a:p>
            <a:pPr algn="l"/>
            <a:r>
              <a:rPr lang="en-US" sz="3600" u="sng" dirty="0">
                <a:solidFill>
                  <a:srgbClr val="FF0000"/>
                </a:solidFill>
              </a:rPr>
              <a:t>29 years after </a:t>
            </a:r>
            <a:r>
              <a:rPr lang="en-US" sz="3600" i="1" u="sng" dirty="0">
                <a:solidFill>
                  <a:srgbClr val="FF0000"/>
                </a:solidFill>
              </a:rPr>
              <a:t>Casey </a:t>
            </a:r>
            <a:r>
              <a:rPr lang="en-US" sz="3600" dirty="0"/>
              <a:t>(2021-22)</a:t>
            </a:r>
            <a:r>
              <a:rPr lang="en-US" sz="3600" i="1" dirty="0"/>
              <a:t>, Jackson v. Dobbs </a:t>
            </a:r>
            <a:r>
              <a:rPr lang="en-US" sz="3600" dirty="0"/>
              <a:t>will test this strategy again, with a 6-3 “GOP Court”, including 3 Trump appointees.</a:t>
            </a:r>
          </a:p>
          <a:p>
            <a:pPr algn="l"/>
            <a:r>
              <a:rPr lang="en-US" sz="3600" i="1" dirty="0"/>
              <a:t>Will it work this time, 48 years and 63 million murders since Roe v. Wade</a:t>
            </a:r>
            <a:r>
              <a:rPr lang="en-US" sz="3600" dirty="0"/>
              <a:t>? </a:t>
            </a:r>
          </a:p>
          <a:p>
            <a:pPr algn="l"/>
            <a:endParaRPr lang="en-US" dirty="0"/>
          </a:p>
          <a:p>
            <a:pPr algn="l"/>
            <a:endParaRPr lang="en-US" dirty="0"/>
          </a:p>
          <a:p>
            <a:pPr algn="l"/>
            <a:endParaRPr lang="en-US" dirty="0"/>
          </a:p>
          <a:p>
            <a:pPr algn="l"/>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28" y="210888"/>
            <a:ext cx="12073467" cy="4213972"/>
          </a:xfrm>
        </p:spPr>
        <p:txBody>
          <a:bodyPr>
            <a:normAutofit/>
          </a:bodyPr>
          <a:lstStyle/>
          <a:p>
            <a:pPr marL="0" indent="0" algn="ctr">
              <a:buNone/>
            </a:pPr>
            <a:r>
              <a:rPr lang="en-US" sz="3600" b="1" dirty="0">
                <a:latin typeface="+mj-lt"/>
              </a:rPr>
              <a:t>To reach a SCOTUS majority to overturn </a:t>
            </a:r>
            <a:r>
              <a:rPr lang="en-US" sz="3600" b="1" i="1" dirty="0">
                <a:latin typeface="+mj-lt"/>
              </a:rPr>
              <a:t>Roe v. Wade</a:t>
            </a:r>
            <a:endParaRPr lang="en-US" sz="3600" b="1" dirty="0">
              <a:latin typeface="+mj-lt"/>
            </a:endParaRPr>
          </a:p>
          <a:p>
            <a:r>
              <a:rPr lang="en-US" dirty="0"/>
              <a:t>Clinton and Obama appointees </a:t>
            </a:r>
            <a:r>
              <a:rPr lang="en-US" b="1" dirty="0"/>
              <a:t>Breyer</a:t>
            </a:r>
            <a:r>
              <a:rPr lang="en-US" dirty="0"/>
              <a:t>, </a:t>
            </a:r>
            <a:r>
              <a:rPr lang="en-US" b="1" dirty="0"/>
              <a:t>Sotomayor</a:t>
            </a:r>
            <a:r>
              <a:rPr lang="en-US" dirty="0"/>
              <a:t>, and </a:t>
            </a:r>
            <a:r>
              <a:rPr lang="en-US" b="1" dirty="0"/>
              <a:t>Kagan</a:t>
            </a:r>
            <a:r>
              <a:rPr lang="en-US" dirty="0"/>
              <a:t> are pro-Roe.</a:t>
            </a:r>
          </a:p>
          <a:p>
            <a:r>
              <a:rPr lang="en-US" b="1" dirty="0"/>
              <a:t>Chief Justice Roberts </a:t>
            </a:r>
            <a:r>
              <a:rPr lang="en-US" dirty="0"/>
              <a:t>in 2020 provided the 5</a:t>
            </a:r>
            <a:r>
              <a:rPr lang="en-US" baseline="30000" dirty="0"/>
              <a:t>th</a:t>
            </a:r>
            <a:r>
              <a:rPr lang="en-US" dirty="0"/>
              <a:t> vote to overturn a “pro-life” law in </a:t>
            </a:r>
            <a:r>
              <a:rPr lang="en-US" i="1" dirty="0"/>
              <a:t>June Medical Services v. Russo, </a:t>
            </a:r>
            <a:r>
              <a:rPr lang="en-US" dirty="0"/>
              <a:t>although in 2016 he had dissented in the similar </a:t>
            </a:r>
            <a:r>
              <a:rPr lang="en-US" i="1" dirty="0"/>
              <a:t>Whole Women’s Health v. </a:t>
            </a:r>
            <a:r>
              <a:rPr lang="en-US" i="1" dirty="0" err="1"/>
              <a:t>Hellerstedt</a:t>
            </a:r>
            <a:r>
              <a:rPr lang="en-US" i="1" dirty="0"/>
              <a:t>. </a:t>
            </a:r>
            <a:r>
              <a:rPr lang="en-US" dirty="0"/>
              <a:t>He concurred in </a:t>
            </a:r>
            <a:r>
              <a:rPr lang="en-US" i="1" dirty="0"/>
              <a:t>June Medical:</a:t>
            </a:r>
            <a:br>
              <a:rPr lang="en-US" i="1" dirty="0"/>
            </a:br>
            <a:r>
              <a:rPr lang="en-US" b="0" i="0" dirty="0">
                <a:solidFill>
                  <a:srgbClr val="00101B"/>
                </a:solidFill>
                <a:effectLst/>
                <a:latin typeface="Swift"/>
              </a:rPr>
              <a:t>       </a:t>
            </a:r>
            <a:r>
              <a:rPr lang="en-US" sz="2400" b="0" i="1" dirty="0">
                <a:solidFill>
                  <a:srgbClr val="00101B"/>
                </a:solidFill>
                <a:effectLst/>
                <a:latin typeface="Swift"/>
              </a:rPr>
              <a:t>"I joined the dissent in Whole Woman's Health and continue to believe that the case was wrongly decided. The question today, however, is not whether Whole Woman's Health was right or wrong, but </a:t>
            </a:r>
            <a:r>
              <a:rPr lang="en-US" sz="2400" b="0" i="1" u="sng" dirty="0">
                <a:solidFill>
                  <a:srgbClr val="00101B"/>
                </a:solidFill>
                <a:effectLst/>
                <a:latin typeface="Swift"/>
              </a:rPr>
              <a:t>whether to adhere to it in deciding the present case.</a:t>
            </a:r>
            <a:r>
              <a:rPr lang="en-US" sz="2400" b="0" i="1" dirty="0">
                <a:solidFill>
                  <a:srgbClr val="00101B"/>
                </a:solidFill>
                <a:effectLst/>
                <a:latin typeface="Swift"/>
              </a:rPr>
              <a:t>“ (emphasis added)</a:t>
            </a:r>
          </a:p>
          <a:p>
            <a:pPr marL="0" indent="0">
              <a:buNone/>
            </a:pPr>
            <a:r>
              <a:rPr lang="en-US" dirty="0"/>
              <a:t>Who expects Justice Roberts to vote to overturn </a:t>
            </a:r>
            <a:r>
              <a:rPr lang="en-US" i="1" dirty="0"/>
              <a:t>Roe v. Wade?</a:t>
            </a:r>
          </a:p>
          <a:p>
            <a:pPr marL="0" indent="0">
              <a:buNone/>
            </a:pPr>
            <a:endParaRPr lang="en-US" dirty="0"/>
          </a:p>
        </p:txBody>
      </p:sp>
      <p:pic>
        <p:nvPicPr>
          <p:cNvPr id="1028" name="Picture 4" descr="Supreme Court Lessons: Justice Stephen Breyer on American Democracy | It's  A Free Country | WNYC"/>
          <p:cNvPicPr>
            <a:picLocks noChangeAspect="1" noChangeArrowheads="1"/>
          </p:cNvPicPr>
          <p:nvPr/>
        </p:nvPicPr>
        <p:blipFill rotWithShape="1">
          <a:blip r:embed="rId3">
            <a:extLst>
              <a:ext uri="{28A0092B-C50C-407E-A947-70E740481C1C}">
                <a14:useLocalDpi xmlns:a14="http://schemas.microsoft.com/office/drawing/2010/main" val="0"/>
              </a:ext>
            </a:extLst>
          </a:blip>
          <a:srcRect t="1" r="8824" b="24774"/>
          <a:stretch/>
        </p:blipFill>
        <p:spPr bwMode="auto">
          <a:xfrm>
            <a:off x="357338" y="4279908"/>
            <a:ext cx="2073118" cy="2135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nia Sotomayor - Wikiwand"/>
          <p:cNvPicPr>
            <a:picLocks noChangeAspect="1" noChangeArrowheads="1"/>
          </p:cNvPicPr>
          <p:nvPr/>
        </p:nvPicPr>
        <p:blipFill rotWithShape="1">
          <a:blip r:embed="rId4">
            <a:extLst>
              <a:ext uri="{28A0092B-C50C-407E-A947-70E740481C1C}">
                <a14:useLocalDpi xmlns:a14="http://schemas.microsoft.com/office/drawing/2010/main" val="0"/>
              </a:ext>
            </a:extLst>
          </a:blip>
          <a:srcRect l="10902" t="-1194" r="5931" b="28032"/>
          <a:stretch/>
        </p:blipFill>
        <p:spPr bwMode="auto">
          <a:xfrm>
            <a:off x="2597699" y="4256206"/>
            <a:ext cx="1885950" cy="2168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na Kagan confirmed by US Senate as first woman Solicitor General of the  United States | Jewish Women's Archive"/>
          <p:cNvPicPr>
            <a:picLocks noChangeAspect="1" noChangeArrowheads="1"/>
          </p:cNvPicPr>
          <p:nvPr/>
        </p:nvPicPr>
        <p:blipFill rotWithShape="1">
          <a:blip r:embed="rId5">
            <a:extLst>
              <a:ext uri="{28A0092B-C50C-407E-A947-70E740481C1C}">
                <a14:useLocalDpi xmlns:a14="http://schemas.microsoft.com/office/drawing/2010/main" val="0"/>
              </a:ext>
            </a:extLst>
          </a:blip>
          <a:srcRect t="4385" b="5887"/>
          <a:stretch/>
        </p:blipFill>
        <p:spPr bwMode="auto">
          <a:xfrm>
            <a:off x="4699800" y="4279908"/>
            <a:ext cx="1885950" cy="21451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hn Roberts Is Only Dissenter Against Christian Students In 8-1 Free  Speech SCOTUS Case"/>
          <p:cNvPicPr>
            <a:picLocks noChangeAspect="1" noChangeArrowheads="1"/>
          </p:cNvPicPr>
          <p:nvPr/>
        </p:nvPicPr>
        <p:blipFill rotWithShape="1">
          <a:blip r:embed="rId6">
            <a:extLst>
              <a:ext uri="{28A0092B-C50C-407E-A947-70E740481C1C}">
                <a14:useLocalDpi xmlns:a14="http://schemas.microsoft.com/office/drawing/2010/main" val="0"/>
              </a:ext>
            </a:extLst>
          </a:blip>
          <a:srcRect l="15472" r="26755" b="7904"/>
          <a:stretch>
            <a:fillRect/>
          </a:stretch>
        </p:blipFill>
        <p:spPr bwMode="auto">
          <a:xfrm>
            <a:off x="8651327" y="4223264"/>
            <a:ext cx="2038252" cy="22018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000" y="6415840"/>
            <a:ext cx="10634134" cy="461665"/>
          </a:xfrm>
          <a:prstGeom prst="rect">
            <a:avLst/>
          </a:prstGeom>
          <a:noFill/>
        </p:spPr>
        <p:txBody>
          <a:bodyPr wrap="square" rtlCol="0">
            <a:spAutoFit/>
          </a:bodyPr>
          <a:lstStyle/>
          <a:p>
            <a:r>
              <a:rPr lang="en-US" sz="2400" dirty="0"/>
              <a:t>      Breyer               Sotomayor               Kagan                                                Roberts</a:t>
            </a:r>
          </a:p>
        </p:txBody>
      </p:sp>
      <p:sp>
        <p:nvSpPr>
          <p:cNvPr id="4" name="Footer Placeholder 3">
            <a:extLst>
              <a:ext uri="{FF2B5EF4-FFF2-40B4-BE49-F238E27FC236}">
                <a16:creationId xmlns:a16="http://schemas.microsoft.com/office/drawing/2014/main" id="{21400D29-ACCF-47D4-86F5-7C8D1EB4B07C}"/>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88" y="-195821"/>
            <a:ext cx="11846560" cy="4397433"/>
          </a:xfrm>
        </p:spPr>
        <p:txBody>
          <a:bodyPr>
            <a:normAutofit fontScale="90000"/>
          </a:bodyPr>
          <a:lstStyle/>
          <a:p>
            <a:pPr marL="457200" indent="-457200">
              <a:buFont typeface="Arial" panose="020B0604020202020204" pitchFamily="34" charset="0"/>
              <a:buChar char="•"/>
            </a:pPr>
            <a:r>
              <a:rPr lang="en-US" sz="3100" b="1" i="1" u="sng" dirty="0">
                <a:latin typeface="+mn-lt"/>
              </a:rPr>
              <a:t>All five remaining justices </a:t>
            </a:r>
            <a:r>
              <a:rPr lang="en-US" sz="3100" b="1" dirty="0">
                <a:latin typeface="+mn-lt"/>
              </a:rPr>
              <a:t>(Thomas, Alito, Gorsuch, Kavanaugh, Barrett) </a:t>
            </a:r>
            <a:r>
              <a:rPr lang="en-US" sz="3100" dirty="0">
                <a:latin typeface="+mn-lt"/>
              </a:rPr>
              <a:t>must vote to strike down </a:t>
            </a:r>
            <a:r>
              <a:rPr lang="en-US" sz="3100" i="1" dirty="0">
                <a:latin typeface="+mn-lt"/>
              </a:rPr>
              <a:t>Roe</a:t>
            </a:r>
            <a:r>
              <a:rPr lang="en-US" sz="3100" dirty="0">
                <a:latin typeface="+mn-lt"/>
              </a:rPr>
              <a:t>. But:</a:t>
            </a:r>
            <a:br>
              <a:rPr lang="en-US" sz="3100" dirty="0">
                <a:latin typeface="+mn-lt"/>
              </a:rPr>
            </a:br>
            <a:r>
              <a:rPr lang="en-US" sz="3100" dirty="0">
                <a:latin typeface="+mn-lt"/>
              </a:rPr>
              <a:t>a) Only Justice Thomas, 73, has stated in an opinion that </a:t>
            </a:r>
            <a:r>
              <a:rPr lang="en-US" sz="3100" i="1" dirty="0">
                <a:latin typeface="+mn-lt"/>
              </a:rPr>
              <a:t>Roe v. Wade </a:t>
            </a:r>
            <a:r>
              <a:rPr lang="en-US" sz="3100" dirty="0">
                <a:latin typeface="+mn-lt"/>
              </a:rPr>
              <a:t>was unconstitutionally decided. </a:t>
            </a:r>
            <a:r>
              <a:rPr lang="en-US" sz="3100" i="1" dirty="0">
                <a:latin typeface="+mn-lt"/>
              </a:rPr>
              <a:t>No justice</a:t>
            </a:r>
            <a:r>
              <a:rPr lang="en-US" sz="3100" dirty="0">
                <a:latin typeface="+mn-lt"/>
              </a:rPr>
              <a:t> has joined him.</a:t>
            </a:r>
            <a:br>
              <a:rPr lang="en-US" sz="3100" dirty="0">
                <a:latin typeface="+mn-lt"/>
              </a:rPr>
            </a:br>
            <a:r>
              <a:rPr lang="en-US" sz="3100" dirty="0">
                <a:latin typeface="+mn-lt"/>
              </a:rPr>
              <a:t>b) The 5-4 majority in the recent Texas “heartbeat law” decision (</a:t>
            </a:r>
            <a:r>
              <a:rPr lang="en-US" sz="3100" i="1" dirty="0">
                <a:latin typeface="+mn-lt"/>
              </a:rPr>
              <a:t>Whole Woman’s Health v. Jackson)</a:t>
            </a:r>
            <a:r>
              <a:rPr lang="en-US" sz="3100" dirty="0">
                <a:latin typeface="+mn-lt"/>
              </a:rPr>
              <a:t> expressly did </a:t>
            </a:r>
            <a:r>
              <a:rPr lang="en-US" sz="3100" i="1" u="sng" dirty="0">
                <a:latin typeface="+mn-lt"/>
              </a:rPr>
              <a:t>not</a:t>
            </a:r>
            <a:r>
              <a:rPr lang="en-US" sz="3100" dirty="0">
                <a:latin typeface="+mn-lt"/>
              </a:rPr>
              <a:t> affirm its constitutionality.</a:t>
            </a:r>
            <a:br>
              <a:rPr lang="en-US" sz="3100" dirty="0">
                <a:latin typeface="+mn-lt"/>
              </a:rPr>
            </a:br>
            <a:r>
              <a:rPr lang="en-US" sz="3100" dirty="0">
                <a:latin typeface="+mn-lt"/>
              </a:rPr>
              <a:t>c) Overturning </a:t>
            </a:r>
            <a:r>
              <a:rPr lang="en-US" sz="3100" i="1" dirty="0">
                <a:latin typeface="+mn-lt"/>
              </a:rPr>
              <a:t>Roe v. Wade </a:t>
            </a:r>
            <a:r>
              <a:rPr lang="en-US" sz="3100" dirty="0">
                <a:latin typeface="+mn-lt"/>
              </a:rPr>
              <a:t>will divide an already divided country, something the justices will be considering. A 5-4 decision would be even worse</a:t>
            </a:r>
            <a:r>
              <a:rPr lang="en-US" sz="3100" i="1" dirty="0">
                <a:latin typeface="+mn-lt"/>
              </a:rPr>
              <a:t>.</a:t>
            </a:r>
            <a:br>
              <a:rPr lang="en-US" sz="3100" i="1" dirty="0">
                <a:latin typeface="+mn-lt"/>
              </a:rPr>
            </a:br>
            <a:r>
              <a:rPr lang="en-US" sz="3100" dirty="0">
                <a:latin typeface="+mn-lt"/>
              </a:rPr>
              <a:t>d) If </a:t>
            </a:r>
            <a:r>
              <a:rPr lang="en-US" sz="3100" i="1" dirty="0">
                <a:latin typeface="+mn-lt"/>
              </a:rPr>
              <a:t>Roe </a:t>
            </a:r>
            <a:r>
              <a:rPr lang="en-US" sz="3100" dirty="0">
                <a:latin typeface="+mn-lt"/>
              </a:rPr>
              <a:t>is overturned, Biden will almost certainly try to pack the Court, and </a:t>
            </a:r>
            <a:r>
              <a:rPr lang="en-US" sz="3100" i="1" u="sng" dirty="0">
                <a:latin typeface="+mn-lt"/>
              </a:rPr>
              <a:t>his</a:t>
            </a:r>
            <a:r>
              <a:rPr lang="en-US" sz="3100" dirty="0">
                <a:latin typeface="+mn-lt"/>
              </a:rPr>
              <a:t> majority would almost certainly “re-reverse” at earliest opportunity.</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80" t="6500" r="16117" b="48620"/>
          <a:stretch>
            <a:fillRect/>
          </a:stretch>
        </p:blipFill>
        <p:spPr bwMode="auto">
          <a:xfrm>
            <a:off x="1148079" y="4184073"/>
            <a:ext cx="1731759" cy="20000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muel A. Alito, Jr. | Oyez"/>
          <p:cNvPicPr>
            <a:picLocks noChangeAspect="1" noChangeArrowheads="1"/>
          </p:cNvPicPr>
          <p:nvPr/>
        </p:nvPicPr>
        <p:blipFill rotWithShape="1">
          <a:blip r:embed="rId3">
            <a:extLst>
              <a:ext uri="{28A0092B-C50C-407E-A947-70E740481C1C}">
                <a14:useLocalDpi xmlns:a14="http://schemas.microsoft.com/office/drawing/2010/main" val="0"/>
              </a:ext>
            </a:extLst>
          </a:blip>
          <a:srcRect l="23177" t="1613" r="20858" b="47061"/>
          <a:stretch>
            <a:fillRect/>
          </a:stretch>
        </p:blipFill>
        <p:spPr bwMode="auto">
          <a:xfrm>
            <a:off x="3262192" y="4235865"/>
            <a:ext cx="1757631" cy="20129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il Gorsuch is everything liberals feared and more."/>
          <p:cNvPicPr>
            <a:picLocks noChangeAspect="1" noChangeArrowheads="1"/>
          </p:cNvPicPr>
          <p:nvPr/>
        </p:nvPicPr>
        <p:blipFill rotWithShape="1">
          <a:blip r:embed="rId4">
            <a:extLst>
              <a:ext uri="{28A0092B-C50C-407E-A947-70E740481C1C}">
                <a14:useLocalDpi xmlns:a14="http://schemas.microsoft.com/office/drawing/2010/main" val="0"/>
              </a:ext>
            </a:extLst>
          </a:blip>
          <a:srcRect l="23949" t="-1942" r="28082" b="21661"/>
          <a:stretch>
            <a:fillRect/>
          </a:stretch>
        </p:blipFill>
        <p:spPr bwMode="auto">
          <a:xfrm>
            <a:off x="5476240" y="4184072"/>
            <a:ext cx="1727199" cy="20646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7189" r="21764" b="48054"/>
          <a:stretch>
            <a:fillRect/>
          </a:stretch>
        </p:blipFill>
        <p:spPr bwMode="auto">
          <a:xfrm>
            <a:off x="7785401" y="4235866"/>
            <a:ext cx="1666783" cy="19482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preme Court Justice Amy Coney Barrett Is Trying to Tell Us Something -  Bloomberg"/>
          <p:cNvPicPr>
            <a:picLocks noChangeAspect="1" noChangeArrowheads="1"/>
          </p:cNvPicPr>
          <p:nvPr/>
        </p:nvPicPr>
        <p:blipFill rotWithShape="1">
          <a:blip r:embed="rId6">
            <a:extLst>
              <a:ext uri="{28A0092B-C50C-407E-A947-70E740481C1C}">
                <a14:useLocalDpi xmlns:a14="http://schemas.microsoft.com/office/drawing/2010/main" val="0"/>
              </a:ext>
            </a:extLst>
          </a:blip>
          <a:srcRect l="21175" t="4786" r="36982" b="24818"/>
          <a:stretch>
            <a:fillRect/>
          </a:stretch>
        </p:blipFill>
        <p:spPr bwMode="auto">
          <a:xfrm>
            <a:off x="9946097" y="4276933"/>
            <a:ext cx="1666784" cy="1866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5867" y="6211548"/>
            <a:ext cx="11223413" cy="461665"/>
          </a:xfrm>
          <a:prstGeom prst="rect">
            <a:avLst/>
          </a:prstGeom>
          <a:noFill/>
        </p:spPr>
        <p:txBody>
          <a:bodyPr wrap="square" rtlCol="0">
            <a:spAutoFit/>
          </a:bodyPr>
          <a:lstStyle/>
          <a:p>
            <a:r>
              <a:rPr lang="en-US" sz="2400" dirty="0"/>
              <a:t> Thomas (b. 1948)   Alito (b. 1950)            Gorsuch               Kavanaugh                 Barrett    </a:t>
            </a:r>
          </a:p>
        </p:txBody>
      </p:sp>
      <p:sp>
        <p:nvSpPr>
          <p:cNvPr id="4" name="Footer Placeholder 3">
            <a:extLst>
              <a:ext uri="{FF2B5EF4-FFF2-40B4-BE49-F238E27FC236}">
                <a16:creationId xmlns:a16="http://schemas.microsoft.com/office/drawing/2014/main" id="{909BA404-43E3-4D95-9DF6-4CD896249DF6}"/>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8599"/>
            <a:ext cx="11887200" cy="1200329"/>
          </a:xfrm>
          <a:prstGeom prst="rect">
            <a:avLst/>
          </a:prstGeom>
          <a:noFill/>
        </p:spPr>
        <p:txBody>
          <a:bodyPr wrap="square" rtlCol="0">
            <a:spAutoFit/>
          </a:bodyPr>
          <a:lstStyle/>
          <a:p>
            <a:pPr algn="ctr"/>
            <a:r>
              <a:rPr lang="en-US" sz="3600" b="1" dirty="0">
                <a:latin typeface="+mj-lt"/>
              </a:rPr>
              <a:t>The massive “pro-life generation” army </a:t>
            </a:r>
          </a:p>
          <a:p>
            <a:pPr algn="ctr"/>
            <a:r>
              <a:rPr lang="en-US" sz="3600" b="1" i="1" u="sng" dirty="0">
                <a:latin typeface="+mj-lt"/>
              </a:rPr>
              <a:t>pro-lifers don’t know how to lead!</a:t>
            </a:r>
          </a:p>
        </p:txBody>
      </p:sp>
      <p:pic>
        <p:nvPicPr>
          <p:cNvPr id="2050" name="Picture 2" descr="New Yorkers Inspired by What They Saw, Heard at March for Life | Catholic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479" y="1178939"/>
            <a:ext cx="7059533" cy="4706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A5D2BE-4875-46E8-A492-E38D34BA365C}"/>
              </a:ext>
            </a:extLst>
          </p:cNvPr>
          <p:cNvSpPr txBox="1"/>
          <p:nvPr/>
        </p:nvSpPr>
        <p:spPr>
          <a:xfrm>
            <a:off x="1150619" y="6063094"/>
            <a:ext cx="9577251" cy="523220"/>
          </a:xfrm>
          <a:prstGeom prst="rect">
            <a:avLst/>
          </a:prstGeom>
          <a:noFill/>
        </p:spPr>
        <p:txBody>
          <a:bodyPr wrap="square" rtlCol="0">
            <a:spAutoFit/>
          </a:bodyPr>
          <a:lstStyle/>
          <a:p>
            <a:pPr algn="ctr"/>
            <a:r>
              <a:rPr lang="en-US" sz="2800" i="1" dirty="0"/>
              <a:t>What is to be done??</a:t>
            </a:r>
          </a:p>
        </p:txBody>
      </p:sp>
      <p:sp>
        <p:nvSpPr>
          <p:cNvPr id="2" name="Footer Placeholder 1">
            <a:extLst>
              <a:ext uri="{FF2B5EF4-FFF2-40B4-BE49-F238E27FC236}">
                <a16:creationId xmlns:a16="http://schemas.microsoft.com/office/drawing/2014/main" id="{C812CC0B-8816-4C23-9FE4-DDA1EC4BC44F}"/>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E066-B92C-4F30-9A59-708E091A1AE2}"/>
              </a:ext>
            </a:extLst>
          </p:cNvPr>
          <p:cNvSpPr>
            <a:spLocks noGrp="1"/>
          </p:cNvSpPr>
          <p:nvPr>
            <p:ph type="title"/>
          </p:nvPr>
        </p:nvSpPr>
        <p:spPr>
          <a:xfrm>
            <a:off x="838200" y="221187"/>
            <a:ext cx="10515600" cy="583142"/>
          </a:xfrm>
        </p:spPr>
        <p:txBody>
          <a:bodyPr>
            <a:normAutofit fontScale="90000"/>
          </a:bodyPr>
          <a:lstStyle/>
          <a:p>
            <a:pPr algn="ctr"/>
            <a:r>
              <a:rPr lang="en-US" b="1" dirty="0"/>
              <a:t>Table of Contents</a:t>
            </a:r>
          </a:p>
        </p:txBody>
      </p:sp>
      <p:sp>
        <p:nvSpPr>
          <p:cNvPr id="3" name="Content Placeholder 2">
            <a:extLst>
              <a:ext uri="{FF2B5EF4-FFF2-40B4-BE49-F238E27FC236}">
                <a16:creationId xmlns:a16="http://schemas.microsoft.com/office/drawing/2014/main" id="{DAD30DEC-BBC6-4F42-B483-5CE893592691}"/>
              </a:ext>
            </a:extLst>
          </p:cNvPr>
          <p:cNvSpPr>
            <a:spLocks noGrp="1"/>
          </p:cNvSpPr>
          <p:nvPr>
            <p:ph idx="1"/>
          </p:nvPr>
        </p:nvSpPr>
        <p:spPr>
          <a:xfrm>
            <a:off x="122766" y="899885"/>
            <a:ext cx="11946467" cy="5519213"/>
          </a:xfrm>
        </p:spPr>
        <p:txBody>
          <a:bodyPr numCol="2">
            <a:noAutofit/>
          </a:bodyPr>
          <a:lstStyle/>
          <a:p>
            <a:pPr marL="0" indent="0">
              <a:buNone/>
            </a:pPr>
            <a:r>
              <a:rPr lang="en-US" b="1" i="1" dirty="0">
                <a:sym typeface="+mn-ea"/>
              </a:rPr>
              <a:t>I.  Roe v. Wade</a:t>
            </a:r>
            <a:r>
              <a:rPr lang="en-US" b="1" dirty="0">
                <a:sym typeface="+mn-ea"/>
              </a:rPr>
              <a:t> violates both Constitutional and Divine law (3)</a:t>
            </a:r>
          </a:p>
          <a:p>
            <a:pPr marL="0" indent="0">
              <a:buNone/>
            </a:pPr>
            <a:r>
              <a:rPr lang="en-US" sz="2400" b="1" dirty="0">
                <a:sym typeface="+mn-ea"/>
              </a:rPr>
              <a:t>       </a:t>
            </a:r>
            <a:r>
              <a:rPr lang="en-US" sz="2400" dirty="0">
                <a:sym typeface="+mn-ea"/>
              </a:rPr>
              <a:t>1. Constitutional law violated (4-8)</a:t>
            </a:r>
          </a:p>
          <a:p>
            <a:pPr marL="0" indent="0">
              <a:buNone/>
            </a:pPr>
            <a:r>
              <a:rPr lang="en-US" sz="2400" dirty="0">
                <a:sym typeface="+mn-ea"/>
              </a:rPr>
              <a:t>       2. Divine law violated (9-13)</a:t>
            </a:r>
          </a:p>
          <a:p>
            <a:pPr marL="0" indent="0">
              <a:buNone/>
            </a:pPr>
            <a:r>
              <a:rPr lang="en-US" sz="2400" dirty="0">
                <a:sym typeface="+mn-ea"/>
              </a:rPr>
              <a:t>       </a:t>
            </a:r>
            <a:r>
              <a:rPr lang="en-US" b="1" dirty="0"/>
              <a:t>II. </a:t>
            </a:r>
            <a:r>
              <a:rPr lang="en-US" b="1" dirty="0">
                <a:latin typeface="+mn-lt"/>
              </a:rPr>
              <a:t>Brief overview of the ineffective </a:t>
            </a:r>
            <a:r>
              <a:rPr lang="en-US" b="1" dirty="0"/>
              <a:t>"Pro-life" response (14-18)</a:t>
            </a:r>
          </a:p>
          <a:p>
            <a:pPr marL="0" indent="0">
              <a:buNone/>
            </a:pPr>
            <a:r>
              <a:rPr lang="en-US" sz="2400" b="1" dirty="0"/>
              <a:t>      </a:t>
            </a:r>
            <a:r>
              <a:rPr lang="en-US" sz="2400" dirty="0"/>
              <a:t>1. Faulty thinking </a:t>
            </a:r>
            <a:r>
              <a:rPr lang="en-US" sz="2400" i="1" u="sng" dirty="0"/>
              <a:t>before</a:t>
            </a:r>
            <a:r>
              <a:rPr lang="en-US" sz="2400" i="1" dirty="0"/>
              <a:t> Roe v. Wade </a:t>
            </a:r>
            <a:r>
              <a:rPr lang="en-US" sz="2400" dirty="0"/>
              <a:t>(15)</a:t>
            </a:r>
          </a:p>
          <a:p>
            <a:pPr marL="0" indent="0">
              <a:buNone/>
            </a:pPr>
            <a:r>
              <a:rPr lang="en-US" sz="2400" dirty="0"/>
              <a:t>      2. Ineffective strategy </a:t>
            </a:r>
            <a:r>
              <a:rPr lang="en-US" sz="2400" i="1" u="sng" dirty="0"/>
              <a:t>since</a:t>
            </a:r>
            <a:r>
              <a:rPr lang="en-US" sz="2400" dirty="0"/>
              <a:t> </a:t>
            </a:r>
            <a:r>
              <a:rPr lang="en-US" sz="2400" i="1" dirty="0"/>
              <a:t>Roe v. Wade </a:t>
            </a:r>
            <a:r>
              <a:rPr lang="en-US" sz="2400" dirty="0"/>
              <a:t>(16-19)</a:t>
            </a:r>
          </a:p>
          <a:p>
            <a:pPr marL="0" indent="0">
              <a:buNone/>
            </a:pPr>
            <a:endParaRPr lang="en-US" sz="2400" dirty="0"/>
          </a:p>
          <a:p>
            <a:pPr marL="0" indent="0">
              <a:buNone/>
            </a:pPr>
            <a:r>
              <a:rPr lang="en-US" b="1" dirty="0"/>
              <a:t>III. Let's learn from history! (20)</a:t>
            </a:r>
          </a:p>
          <a:p>
            <a:pPr marL="0" indent="0">
              <a:buNone/>
            </a:pPr>
            <a:endParaRPr lang="en-US" sz="2400"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b="1" dirty="0"/>
              <a:t>IV. A new strategy after 48 years’ failure (21-23) </a:t>
            </a:r>
          </a:p>
          <a:p>
            <a:pPr marL="0" indent="0">
              <a:buNone/>
            </a:pPr>
            <a:r>
              <a:rPr lang="en-US" sz="2400" dirty="0"/>
              <a:t>      1. Six Abolitionist tenets (22)</a:t>
            </a:r>
          </a:p>
          <a:p>
            <a:pPr marL="0" indent="0">
              <a:buNone/>
            </a:pPr>
            <a:r>
              <a:rPr lang="en-US" sz="2400" dirty="0"/>
              <a:t>      2. Five Abolitionist bill components (23)</a:t>
            </a:r>
          </a:p>
          <a:p>
            <a:pPr marL="0" indent="0">
              <a:buNone/>
            </a:pPr>
            <a:r>
              <a:rPr lang="en-US" b="1" dirty="0"/>
              <a:t>V. State Constitutional Amendment HB 158 (24-27)</a:t>
            </a:r>
          </a:p>
          <a:p>
            <a:pPr marL="0" indent="0">
              <a:buNone/>
            </a:pPr>
            <a:r>
              <a:rPr lang="en-US" sz="2400" dirty="0"/>
              <a:t>      1. Pertinent HB 158 text (25)</a:t>
            </a:r>
          </a:p>
          <a:p>
            <a:pPr marL="0" indent="0">
              <a:buNone/>
            </a:pPr>
            <a:r>
              <a:rPr lang="en-US" sz="2400" dirty="0"/>
              <a:t>      2. Pro-life opposition to HB 158 (26) </a:t>
            </a:r>
          </a:p>
          <a:p>
            <a:pPr marL="0" indent="0">
              <a:buNone/>
            </a:pPr>
            <a:r>
              <a:rPr lang="en-US" sz="2400" dirty="0"/>
              <a:t>      3. </a:t>
            </a:r>
            <a:r>
              <a:rPr lang="en-US" sz="2400" i="1" u="sng" dirty="0">
                <a:latin typeface="+mn-lt"/>
              </a:rPr>
              <a:t>Why</a:t>
            </a:r>
            <a:r>
              <a:rPr lang="en-US" sz="2400" dirty="0">
                <a:latin typeface="+mn-lt"/>
              </a:rPr>
              <a:t> do pro-life </a:t>
            </a:r>
            <a:r>
              <a:rPr lang="en-US" sz="2400" dirty="0"/>
              <a:t>politicians</a:t>
            </a:r>
            <a:r>
              <a:rPr lang="en-US" sz="4000" b="1" dirty="0"/>
              <a:t> </a:t>
            </a:r>
            <a:r>
              <a:rPr lang="en-US" sz="2400" dirty="0">
                <a:latin typeface="+mn-lt"/>
              </a:rPr>
              <a:t>oppose HB 158? (</a:t>
            </a:r>
            <a:r>
              <a:rPr lang="en-US" sz="2400" dirty="0"/>
              <a:t>27</a:t>
            </a:r>
            <a:r>
              <a:rPr lang="en-US" sz="2400" dirty="0">
                <a:latin typeface="+mn-lt"/>
              </a:rPr>
              <a:t>)</a:t>
            </a:r>
            <a:endParaRPr lang="en-US" sz="2400" dirty="0"/>
          </a:p>
          <a:p>
            <a:pPr marL="0" indent="0">
              <a:buNone/>
            </a:pPr>
            <a:r>
              <a:rPr lang="en-US" b="1" dirty="0"/>
              <a:t> VI. Hard Cases </a:t>
            </a:r>
            <a:r>
              <a:rPr lang="en-US" b="1"/>
              <a:t>(28-31)                                                                                                  </a:t>
            </a:r>
            <a:endParaRPr lang="en-US" b="1" dirty="0"/>
          </a:p>
          <a:p>
            <a:pPr marL="0" indent="0">
              <a:buNone/>
            </a:pPr>
            <a:endParaRPr lang="en-US" sz="2000" b="1" dirty="0">
              <a:solidFill>
                <a:srgbClr val="FF0000"/>
              </a:solidFill>
            </a:endParaRPr>
          </a:p>
          <a:p>
            <a:pPr marL="0" indent="0">
              <a:buNone/>
            </a:pPr>
            <a:endParaRPr lang="en-US" sz="1600" b="1" dirty="0"/>
          </a:p>
          <a:p>
            <a:pPr marL="0" indent="0">
              <a:buNone/>
            </a:pPr>
            <a:endParaRPr lang="en-US" sz="1600" b="1" dirty="0"/>
          </a:p>
          <a:p>
            <a:pPr marL="0" indent="0">
              <a:buNone/>
            </a:pPr>
            <a:r>
              <a:rPr lang="en-US" sz="1600" b="1" dirty="0"/>
              <a:t>        </a:t>
            </a:r>
            <a:endParaRPr lang="en-US" sz="1600" dirty="0"/>
          </a:p>
        </p:txBody>
      </p:sp>
      <p:sp>
        <p:nvSpPr>
          <p:cNvPr id="4" name="Footer Placeholder 3">
            <a:extLst>
              <a:ext uri="{FF2B5EF4-FFF2-40B4-BE49-F238E27FC236}">
                <a16:creationId xmlns:a16="http://schemas.microsoft.com/office/drawing/2014/main" id="{F4AD628F-B12A-439E-B0D9-88714E4AC07C}"/>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82997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122087"/>
            <a:ext cx="12029440" cy="964302"/>
          </a:xfrm>
        </p:spPr>
        <p:txBody>
          <a:bodyPr>
            <a:noAutofit/>
          </a:bodyPr>
          <a:lstStyle/>
          <a:p>
            <a:pPr algn="ctr"/>
            <a:r>
              <a:rPr lang="en-US" sz="4000" b="1" dirty="0"/>
              <a:t>III. Let's learn from history!</a:t>
            </a:r>
            <a:br>
              <a:rPr lang="en-US" sz="3600" b="1" dirty="0"/>
            </a:br>
            <a:endParaRPr lang="en-US" sz="3200" b="1" dirty="0"/>
          </a:p>
        </p:txBody>
      </p:sp>
      <p:pic>
        <p:nvPicPr>
          <p:cNvPr id="3076" name="Picture 4" descr="George McClellan - Biography, Civil War &amp; Importance - HISTORY"/>
          <p:cNvPicPr>
            <a:picLocks noChangeAspect="1" noChangeArrowheads="1"/>
          </p:cNvPicPr>
          <p:nvPr/>
        </p:nvPicPr>
        <p:blipFill rotWithShape="1">
          <a:blip r:embed="rId2">
            <a:extLst>
              <a:ext uri="{28A0092B-C50C-407E-A947-70E740481C1C}">
                <a14:useLocalDpi xmlns:a14="http://schemas.microsoft.com/office/drawing/2010/main" val="0"/>
              </a:ext>
            </a:extLst>
          </a:blip>
          <a:srcRect l="14238" r="17021"/>
          <a:stretch>
            <a:fillRect/>
          </a:stretch>
        </p:blipFill>
        <p:spPr bwMode="auto">
          <a:xfrm>
            <a:off x="1302927" y="1199306"/>
            <a:ext cx="1737599" cy="21553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eneral Ambrose Burnside. (Colorized Photo)."/>
          <p:cNvPicPr>
            <a:picLocks noChangeAspect="1" noChangeArrowheads="1"/>
          </p:cNvPicPr>
          <p:nvPr/>
        </p:nvPicPr>
        <p:blipFill rotWithShape="1">
          <a:blip r:embed="rId3">
            <a:extLst>
              <a:ext uri="{28A0092B-C50C-407E-A947-70E740481C1C}">
                <a14:useLocalDpi xmlns:a14="http://schemas.microsoft.com/office/drawing/2010/main" val="0"/>
              </a:ext>
            </a:extLst>
          </a:blip>
          <a:srcRect b="21829"/>
          <a:stretch>
            <a:fillRect/>
          </a:stretch>
        </p:blipFill>
        <p:spPr bwMode="auto">
          <a:xfrm>
            <a:off x="6698150" y="1361749"/>
            <a:ext cx="1662545" cy="19376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oseph Hooker - Glen Ellen Historical 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863" y="1347986"/>
            <a:ext cx="1494161" cy="19242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ohn Pope | United States general | Britannica"/>
          <p:cNvPicPr>
            <a:picLocks noChangeAspect="1" noChangeArrowheads="1"/>
          </p:cNvPicPr>
          <p:nvPr/>
        </p:nvPicPr>
        <p:blipFill rotWithShape="1">
          <a:blip r:embed="rId5">
            <a:extLst>
              <a:ext uri="{28A0092B-C50C-407E-A947-70E740481C1C}">
                <a14:useLocalDpi xmlns:a14="http://schemas.microsoft.com/office/drawing/2010/main" val="0"/>
              </a:ext>
            </a:extLst>
          </a:blip>
          <a:srcRect r="11587"/>
          <a:stretch>
            <a:fillRect/>
          </a:stretch>
        </p:blipFill>
        <p:spPr bwMode="auto">
          <a:xfrm>
            <a:off x="4019694" y="1255209"/>
            <a:ext cx="1662545" cy="2044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3763" y="3336130"/>
            <a:ext cx="1662545" cy="461665"/>
          </a:xfrm>
          <a:prstGeom prst="rect">
            <a:avLst/>
          </a:prstGeom>
          <a:noFill/>
        </p:spPr>
        <p:txBody>
          <a:bodyPr wrap="square" rtlCol="0">
            <a:spAutoFit/>
          </a:bodyPr>
          <a:lstStyle/>
          <a:p>
            <a:r>
              <a:rPr lang="en-US" sz="2400" dirty="0"/>
              <a:t>McClelland</a:t>
            </a:r>
          </a:p>
        </p:txBody>
      </p:sp>
      <p:sp>
        <p:nvSpPr>
          <p:cNvPr id="11" name="TextBox 10"/>
          <p:cNvSpPr txBox="1"/>
          <p:nvPr/>
        </p:nvSpPr>
        <p:spPr>
          <a:xfrm>
            <a:off x="9591842" y="3226064"/>
            <a:ext cx="1662545" cy="461665"/>
          </a:xfrm>
          <a:prstGeom prst="rect">
            <a:avLst/>
          </a:prstGeom>
          <a:noFill/>
        </p:spPr>
        <p:txBody>
          <a:bodyPr wrap="square" rtlCol="0">
            <a:spAutoFit/>
          </a:bodyPr>
          <a:lstStyle/>
          <a:p>
            <a:r>
              <a:rPr lang="en-US" sz="2400" dirty="0"/>
              <a:t>Hooker</a:t>
            </a:r>
          </a:p>
        </p:txBody>
      </p:sp>
      <p:sp>
        <p:nvSpPr>
          <p:cNvPr id="12" name="TextBox 11"/>
          <p:cNvSpPr txBox="1"/>
          <p:nvPr/>
        </p:nvSpPr>
        <p:spPr>
          <a:xfrm>
            <a:off x="6913386" y="3299390"/>
            <a:ext cx="1662545" cy="461665"/>
          </a:xfrm>
          <a:prstGeom prst="rect">
            <a:avLst/>
          </a:prstGeom>
          <a:noFill/>
        </p:spPr>
        <p:txBody>
          <a:bodyPr wrap="square" rtlCol="0">
            <a:spAutoFit/>
          </a:bodyPr>
          <a:lstStyle/>
          <a:p>
            <a:r>
              <a:rPr lang="en-US" sz="2400" dirty="0"/>
              <a:t>Burnside</a:t>
            </a:r>
          </a:p>
        </p:txBody>
      </p:sp>
      <p:sp>
        <p:nvSpPr>
          <p:cNvPr id="13" name="TextBox 12"/>
          <p:cNvSpPr txBox="1"/>
          <p:nvPr/>
        </p:nvSpPr>
        <p:spPr>
          <a:xfrm>
            <a:off x="4462199" y="3279421"/>
            <a:ext cx="1662545" cy="461665"/>
          </a:xfrm>
          <a:prstGeom prst="rect">
            <a:avLst/>
          </a:prstGeom>
          <a:noFill/>
        </p:spPr>
        <p:txBody>
          <a:bodyPr wrap="square" rtlCol="0">
            <a:spAutoFit/>
          </a:bodyPr>
          <a:lstStyle/>
          <a:p>
            <a:r>
              <a:rPr lang="en-US" sz="2400" dirty="0"/>
              <a:t>Pope</a:t>
            </a:r>
          </a:p>
        </p:txBody>
      </p:sp>
      <p:pic>
        <p:nvPicPr>
          <p:cNvPr id="2050" name="Picture 2" descr="Ulysses S. Grant and the American Civil War - Wikipedia"/>
          <p:cNvPicPr>
            <a:picLocks noChangeAspect="1" noChangeArrowheads="1"/>
          </p:cNvPicPr>
          <p:nvPr/>
        </p:nvPicPr>
        <p:blipFill rotWithShape="1">
          <a:blip r:embed="rId6">
            <a:extLst>
              <a:ext uri="{28A0092B-C50C-407E-A947-70E740481C1C}">
                <a14:useLocalDpi xmlns:a14="http://schemas.microsoft.com/office/drawing/2010/main" val="0"/>
              </a:ext>
            </a:extLst>
          </a:blip>
          <a:srcRect l="7228" r="9417"/>
          <a:stretch>
            <a:fillRect/>
          </a:stretch>
        </p:blipFill>
        <p:spPr bwMode="auto">
          <a:xfrm>
            <a:off x="1855099" y="4426484"/>
            <a:ext cx="184989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lliam Tecumseh Sherman - Quotes, March to the Sea &amp; Facts - Biograph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9894" y="4435095"/>
            <a:ext cx="2049701" cy="20497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neral Phil Sheridan"/>
          <p:cNvPicPr>
            <a:picLocks noChangeAspect="1" noChangeArrowheads="1"/>
          </p:cNvPicPr>
          <p:nvPr/>
        </p:nvPicPr>
        <p:blipFill rotWithShape="1">
          <a:blip r:embed="rId8">
            <a:extLst>
              <a:ext uri="{28A0092B-C50C-407E-A947-70E740481C1C}">
                <a14:useLocalDpi xmlns:a14="http://schemas.microsoft.com/office/drawing/2010/main" val="0"/>
              </a:ext>
            </a:extLst>
          </a:blip>
          <a:srcRect t="5010"/>
          <a:stretch>
            <a:fillRect/>
          </a:stretch>
        </p:blipFill>
        <p:spPr bwMode="auto">
          <a:xfrm>
            <a:off x="8560416" y="4426484"/>
            <a:ext cx="1792401" cy="20431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407052" y="3776994"/>
            <a:ext cx="7907286" cy="584775"/>
          </a:xfrm>
          <a:prstGeom prst="rect">
            <a:avLst/>
          </a:prstGeom>
          <a:noFill/>
        </p:spPr>
        <p:txBody>
          <a:bodyPr wrap="square" rtlCol="0">
            <a:spAutoFit/>
          </a:bodyPr>
          <a:lstStyle/>
          <a:p>
            <a:r>
              <a:rPr lang="en-US" sz="3200" dirty="0"/>
              <a:t>…</a:t>
            </a:r>
            <a:r>
              <a:rPr lang="en-US" sz="3200" b="1" i="1" u="sng" dirty="0"/>
              <a:t>and won the war</a:t>
            </a:r>
            <a:r>
              <a:rPr lang="en-US" sz="3200" dirty="0"/>
              <a:t> with these winners! </a:t>
            </a:r>
          </a:p>
        </p:txBody>
      </p:sp>
      <p:sp>
        <p:nvSpPr>
          <p:cNvPr id="4" name="TextBox 3"/>
          <p:cNvSpPr txBox="1"/>
          <p:nvPr/>
        </p:nvSpPr>
        <p:spPr>
          <a:xfrm>
            <a:off x="2215036" y="6417826"/>
            <a:ext cx="9548602" cy="461665"/>
          </a:xfrm>
          <a:prstGeom prst="rect">
            <a:avLst/>
          </a:prstGeom>
          <a:noFill/>
        </p:spPr>
        <p:txBody>
          <a:bodyPr wrap="square" rtlCol="0">
            <a:spAutoFit/>
          </a:bodyPr>
          <a:lstStyle/>
          <a:p>
            <a:r>
              <a:rPr lang="en-US" sz="2400" dirty="0"/>
              <a:t> Grant                                     Sherman                                Sheridan</a:t>
            </a:r>
          </a:p>
        </p:txBody>
      </p:sp>
      <p:sp>
        <p:nvSpPr>
          <p:cNvPr id="16" name="Title 1">
            <a:extLst>
              <a:ext uri="{FF2B5EF4-FFF2-40B4-BE49-F238E27FC236}">
                <a16:creationId xmlns:a16="http://schemas.microsoft.com/office/drawing/2014/main" id="{3CE0E6A9-4E46-42D5-A9A8-E2162E22F479}"/>
              </a:ext>
            </a:extLst>
          </p:cNvPr>
          <p:cNvSpPr txBox="1">
            <a:spLocks/>
          </p:cNvSpPr>
          <p:nvPr/>
        </p:nvSpPr>
        <p:spPr>
          <a:xfrm>
            <a:off x="-541867" y="496370"/>
            <a:ext cx="12029440" cy="365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b="1" dirty="0"/>
            </a:br>
            <a:r>
              <a:rPr lang="en-US" sz="3200" dirty="0">
                <a:latin typeface="+mn-lt"/>
              </a:rPr>
              <a:t>Lincoln </a:t>
            </a:r>
            <a:r>
              <a:rPr lang="en-US" sz="3200" b="1" i="1" u="sng" dirty="0">
                <a:latin typeface="+mn-lt"/>
              </a:rPr>
              <a:t>replaced</a:t>
            </a:r>
            <a:r>
              <a:rPr lang="en-US" sz="3200" i="1" dirty="0">
                <a:latin typeface="+mn-lt"/>
              </a:rPr>
              <a:t> </a:t>
            </a:r>
            <a:r>
              <a:rPr lang="en-US" sz="3200" dirty="0">
                <a:latin typeface="+mn-lt"/>
              </a:rPr>
              <a:t>these losing Civil War commanders…</a:t>
            </a:r>
          </a:p>
        </p:txBody>
      </p:sp>
      <p:sp>
        <p:nvSpPr>
          <p:cNvPr id="6" name="Footer Placeholder 5">
            <a:extLst>
              <a:ext uri="{FF2B5EF4-FFF2-40B4-BE49-F238E27FC236}">
                <a16:creationId xmlns:a16="http://schemas.microsoft.com/office/drawing/2014/main" id="{A05C2775-0E36-44CC-9798-2F1D26BAC56D}"/>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C802-1514-40C8-9C15-057DA9BDBBF7}"/>
              </a:ext>
            </a:extLst>
          </p:cNvPr>
          <p:cNvSpPr>
            <a:spLocks noGrp="1"/>
          </p:cNvSpPr>
          <p:nvPr>
            <p:ph type="title"/>
          </p:nvPr>
        </p:nvSpPr>
        <p:spPr>
          <a:xfrm>
            <a:off x="63500" y="266594"/>
            <a:ext cx="12319001" cy="1129062"/>
          </a:xfrm>
        </p:spPr>
        <p:txBody>
          <a:bodyPr>
            <a:noAutofit/>
          </a:bodyPr>
          <a:lstStyle/>
          <a:p>
            <a:pPr algn="ctr"/>
            <a:r>
              <a:rPr lang="en-US" sz="5400" b="1" dirty="0"/>
              <a:t>IV. A new strategy after 48-years’ failure</a:t>
            </a:r>
          </a:p>
        </p:txBody>
      </p:sp>
      <p:sp>
        <p:nvSpPr>
          <p:cNvPr id="3" name="Content Placeholder 2">
            <a:extLst>
              <a:ext uri="{FF2B5EF4-FFF2-40B4-BE49-F238E27FC236}">
                <a16:creationId xmlns:a16="http://schemas.microsoft.com/office/drawing/2014/main" id="{8EF8BCF3-2895-4593-A915-64C4D747BE5E}"/>
              </a:ext>
            </a:extLst>
          </p:cNvPr>
          <p:cNvSpPr>
            <a:spLocks noGrp="1"/>
          </p:cNvSpPr>
          <p:nvPr>
            <p:ph idx="1"/>
          </p:nvPr>
        </p:nvSpPr>
        <p:spPr>
          <a:xfrm>
            <a:off x="-121920" y="1678193"/>
            <a:ext cx="12192000" cy="661459"/>
          </a:xfrm>
        </p:spPr>
        <p:txBody>
          <a:bodyPr>
            <a:noAutofit/>
          </a:bodyPr>
          <a:lstStyle/>
          <a:p>
            <a:pPr marL="0" indent="0" algn="ctr">
              <a:buNone/>
            </a:pPr>
            <a:r>
              <a:rPr lang="en-US" sz="3000" b="0" i="1" dirty="0">
                <a:solidFill>
                  <a:srgbClr val="081F2C"/>
                </a:solidFill>
                <a:effectLst/>
                <a:latin typeface="Roboto" panose="02000000000000000000" pitchFamily="2" charset="0"/>
              </a:rPr>
              <a:t>“Those who cannot remember the past are condemned to repeat it.” </a:t>
            </a:r>
          </a:p>
        </p:txBody>
      </p:sp>
      <p:sp>
        <p:nvSpPr>
          <p:cNvPr id="4" name="Content Placeholder 2">
            <a:extLst>
              <a:ext uri="{FF2B5EF4-FFF2-40B4-BE49-F238E27FC236}">
                <a16:creationId xmlns:a16="http://schemas.microsoft.com/office/drawing/2014/main" id="{610DC7BA-4AB1-47F5-B376-57166FE5BAF6}"/>
              </a:ext>
            </a:extLst>
          </p:cNvPr>
          <p:cNvSpPr txBox="1">
            <a:spLocks/>
          </p:cNvSpPr>
          <p:nvPr/>
        </p:nvSpPr>
        <p:spPr>
          <a:xfrm>
            <a:off x="63500" y="2358061"/>
            <a:ext cx="12192000" cy="661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i="1" dirty="0">
                <a:solidFill>
                  <a:srgbClr val="081F2C"/>
                </a:solidFill>
                <a:latin typeface="Roboto" panose="02000000000000000000" pitchFamily="2" charset="0"/>
              </a:rPr>
              <a:t>         – George Santayana</a:t>
            </a:r>
            <a:endParaRPr lang="en-US" sz="3000" i="1" dirty="0"/>
          </a:p>
        </p:txBody>
      </p:sp>
      <p:sp>
        <p:nvSpPr>
          <p:cNvPr id="5" name="TextBox 4">
            <a:extLst>
              <a:ext uri="{FF2B5EF4-FFF2-40B4-BE49-F238E27FC236}">
                <a16:creationId xmlns:a16="http://schemas.microsoft.com/office/drawing/2014/main" id="{BF4B4B11-DB8D-4555-A0C8-2D31183EFFC8}"/>
              </a:ext>
            </a:extLst>
          </p:cNvPr>
          <p:cNvSpPr txBox="1"/>
          <p:nvPr/>
        </p:nvSpPr>
        <p:spPr>
          <a:xfrm>
            <a:off x="1065103" y="4073519"/>
            <a:ext cx="4908977" cy="1077218"/>
          </a:xfrm>
          <a:prstGeom prst="rect">
            <a:avLst/>
          </a:prstGeom>
          <a:noFill/>
        </p:spPr>
        <p:txBody>
          <a:bodyPr wrap="square" rtlCol="0">
            <a:spAutoFit/>
          </a:bodyPr>
          <a:lstStyle/>
          <a:p>
            <a:pPr algn="ctr"/>
            <a:r>
              <a:rPr lang="en-US" sz="3200" i="1" u="sng" dirty="0"/>
              <a:t>Let’s keep THIS from </a:t>
            </a:r>
          </a:p>
          <a:p>
            <a:pPr algn="ctr"/>
            <a:r>
              <a:rPr lang="en-US" sz="3200" i="1" u="sng" dirty="0"/>
              <a:t>happening over and over!</a:t>
            </a:r>
          </a:p>
        </p:txBody>
      </p:sp>
      <p:pic>
        <p:nvPicPr>
          <p:cNvPr id="2052" name="Picture 4" descr="SUPER BOWL XLIX: From TV specials to 'The Peanuts Movie,' why Charlie  Brown's football pratfall is a comedy classic - The Washington Post">
            <a:extLst>
              <a:ext uri="{FF2B5EF4-FFF2-40B4-BE49-F238E27FC236}">
                <a16:creationId xmlns:a16="http://schemas.microsoft.com/office/drawing/2014/main" id="{5B1083A3-5C9B-4365-A885-E3BB63AA2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097" y="3197381"/>
            <a:ext cx="4522486" cy="282949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7E0C807-76C8-4509-822D-3F5795DDD0D4}"/>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249845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271"/>
            <a:ext cx="10515600" cy="662563"/>
          </a:xfrm>
        </p:spPr>
        <p:txBody>
          <a:bodyPr>
            <a:noAutofit/>
          </a:bodyPr>
          <a:lstStyle/>
          <a:p>
            <a:pPr algn="ctr"/>
            <a:r>
              <a:rPr lang="en-US" sz="4800" b="1" dirty="0"/>
              <a:t>1. Six Abolitionist tenets</a:t>
            </a:r>
          </a:p>
        </p:txBody>
      </p:sp>
      <p:sp>
        <p:nvSpPr>
          <p:cNvPr id="3" name="Content Placeholder 2"/>
          <p:cNvSpPr>
            <a:spLocks noGrp="1"/>
          </p:cNvSpPr>
          <p:nvPr>
            <p:ph idx="1"/>
          </p:nvPr>
        </p:nvSpPr>
        <p:spPr>
          <a:xfrm>
            <a:off x="52598" y="1007457"/>
            <a:ext cx="12086803" cy="5850543"/>
          </a:xfrm>
        </p:spPr>
        <p:txBody>
          <a:bodyPr>
            <a:normAutofit fontScale="92500" lnSpcReduction="20000"/>
          </a:bodyPr>
          <a:lstStyle/>
          <a:p>
            <a:pPr marL="0" indent="0">
              <a:buNone/>
            </a:pPr>
            <a:r>
              <a:rPr lang="en-US" sz="3200" dirty="0"/>
              <a:t>1) Abolish (don’t regulate) abortion vs. pro-life. </a:t>
            </a:r>
          </a:p>
          <a:p>
            <a:pPr marL="0" indent="0">
              <a:buNone/>
            </a:pPr>
            <a:r>
              <a:rPr lang="en-US" sz="3200" dirty="0"/>
              <a:t>2) Biblical, not secular: </a:t>
            </a:r>
          </a:p>
          <a:p>
            <a:pPr marL="0" indent="0">
              <a:buNone/>
            </a:pPr>
            <a:r>
              <a:rPr lang="en-US" sz="3200" dirty="0"/>
              <a:t>    a) All abortions from conception murder an image-bearer of God; </a:t>
            </a:r>
          </a:p>
          <a:p>
            <a:pPr marL="0" indent="0">
              <a:buNone/>
            </a:pPr>
            <a:r>
              <a:rPr lang="en-US" sz="3200" dirty="0"/>
              <a:t>    b) Avoid political compromises: “You can kill </a:t>
            </a:r>
            <a:r>
              <a:rPr lang="en-US" sz="3200" u="sng" dirty="0"/>
              <a:t>these</a:t>
            </a:r>
            <a:r>
              <a:rPr lang="en-US" sz="3200" dirty="0"/>
              <a:t> babies, as long as you don’t kill </a:t>
            </a:r>
            <a:r>
              <a:rPr lang="en-US" sz="3200" u="sng" dirty="0"/>
              <a:t>those</a:t>
            </a:r>
            <a:r>
              <a:rPr lang="en-US" sz="3200" dirty="0"/>
              <a:t> babies” (iniquitous decrees, Isaiah 10:1)</a:t>
            </a:r>
          </a:p>
          <a:p>
            <a:pPr marL="0" indent="0">
              <a:buNone/>
            </a:pPr>
            <a:r>
              <a:rPr lang="en-US" sz="3200" dirty="0"/>
              <a:t>    c) Mobilize the Church: </a:t>
            </a:r>
            <a:r>
              <a:rPr lang="en-US" sz="3200" i="0" dirty="0">
                <a:solidFill>
                  <a:srgbClr val="000000"/>
                </a:solidFill>
                <a:effectLst/>
              </a:rPr>
              <a:t>"Every abortion clinic should have a sign over the door that says, 'Open by permission of the churches in this area.’” (Francis Schaeffer).</a:t>
            </a:r>
            <a:endParaRPr lang="en-US" sz="3200" dirty="0"/>
          </a:p>
          <a:p>
            <a:pPr marL="0" indent="0">
              <a:buNone/>
            </a:pPr>
            <a:r>
              <a:rPr lang="en-US" sz="3200" dirty="0"/>
              <a:t>3) </a:t>
            </a:r>
            <a:r>
              <a:rPr lang="en-US" sz="3200" dirty="0" err="1"/>
              <a:t>Immediatist</a:t>
            </a:r>
            <a:r>
              <a:rPr lang="en-US" sz="3200" dirty="0"/>
              <a:t> (Bible is supreme) vs. gradualist (SCOTUS is supreme)</a:t>
            </a:r>
          </a:p>
          <a:p>
            <a:pPr marL="0" indent="0">
              <a:buNone/>
            </a:pPr>
            <a:r>
              <a:rPr lang="en-US" sz="3200" dirty="0"/>
              <a:t>4) No exceptions: Both rape and abortion are violent invasions; neither is justified.</a:t>
            </a:r>
          </a:p>
          <a:p>
            <a:pPr marL="0" indent="0">
              <a:buNone/>
            </a:pPr>
            <a:r>
              <a:rPr lang="en-US" sz="3200" dirty="0"/>
              <a:t>5) Ignore </a:t>
            </a:r>
            <a:r>
              <a:rPr lang="en-US" sz="3200" i="1" dirty="0"/>
              <a:t>Roe v. Wade.</a:t>
            </a:r>
          </a:p>
          <a:p>
            <a:pPr marL="0" indent="0">
              <a:buNone/>
            </a:pPr>
            <a:r>
              <a:rPr lang="en-US" sz="3200" dirty="0"/>
              <a:t>6) Criminalize </a:t>
            </a:r>
            <a:r>
              <a:rPr lang="en-US" sz="3200" i="1" u="sng" dirty="0"/>
              <a:t>everyone</a:t>
            </a:r>
            <a:r>
              <a:rPr lang="en-US" sz="3200" dirty="0"/>
              <a:t> directly involved as a murderer or an accomplice.</a:t>
            </a:r>
          </a:p>
        </p:txBody>
      </p:sp>
      <p:sp>
        <p:nvSpPr>
          <p:cNvPr id="4" name="Footer Placeholder 3">
            <a:extLst>
              <a:ext uri="{FF2B5EF4-FFF2-40B4-BE49-F238E27FC236}">
                <a16:creationId xmlns:a16="http://schemas.microsoft.com/office/drawing/2014/main" id="{7A700934-D80D-493C-879E-B44271F05180}"/>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11940" y="32665"/>
            <a:ext cx="12192000" cy="93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2. Five Abolitionist bill components</a:t>
            </a:r>
          </a:p>
        </p:txBody>
      </p:sp>
      <p:sp>
        <p:nvSpPr>
          <p:cNvPr id="5" name="Subtitle 2"/>
          <p:cNvSpPr txBox="1"/>
          <p:nvPr/>
        </p:nvSpPr>
        <p:spPr>
          <a:xfrm>
            <a:off x="0" y="1122915"/>
            <a:ext cx="12080060" cy="2712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1) All abortions are murder.</a:t>
            </a:r>
          </a:p>
          <a:p>
            <a:pPr algn="l"/>
            <a:r>
              <a:rPr lang="en-US" sz="3200" dirty="0"/>
              <a:t>2) Outlaws all abortions from conception.</a:t>
            </a:r>
          </a:p>
          <a:p>
            <a:pPr algn="l"/>
            <a:r>
              <a:rPr lang="en-US" sz="3200" dirty="0"/>
              <a:t>3) No exceptions, including rape and incest.</a:t>
            </a:r>
          </a:p>
          <a:p>
            <a:pPr algn="l"/>
            <a:r>
              <a:rPr lang="en-US" sz="3200" dirty="0"/>
              <a:t>4) Ignores </a:t>
            </a:r>
            <a:r>
              <a:rPr lang="en-US" sz="3200" i="1" dirty="0"/>
              <a:t>unconstitutional</a:t>
            </a:r>
            <a:r>
              <a:rPr lang="en-US" sz="3200" dirty="0"/>
              <a:t> court opinions and judicial review.</a:t>
            </a:r>
          </a:p>
          <a:p>
            <a:pPr algn="l"/>
            <a:r>
              <a:rPr lang="en-US" sz="3200" dirty="0"/>
              <a:t>5) Repeals and supersedes all existing “pro-life” gradualist laws.</a:t>
            </a:r>
          </a:p>
          <a:p>
            <a:pPr algn="l"/>
            <a:r>
              <a:rPr lang="en-US" sz="3200" dirty="0"/>
              <a:t>     </a:t>
            </a:r>
          </a:p>
        </p:txBody>
      </p:sp>
      <p:pic>
        <p:nvPicPr>
          <p:cNvPr id="1026" name="Picture 2" descr="Amazon.com : Abortion is Murder Flag 3x5 Ft Outdoor Polyester Flag : Patio,  Lawn &amp; Garden"/>
          <p:cNvPicPr>
            <a:picLocks noChangeAspect="1" noChangeArrowheads="1"/>
          </p:cNvPicPr>
          <p:nvPr/>
        </p:nvPicPr>
        <p:blipFill rotWithShape="1">
          <a:blip r:embed="rId2">
            <a:extLst>
              <a:ext uri="{28A0092B-C50C-407E-A947-70E740481C1C}">
                <a14:useLocalDpi xmlns:a14="http://schemas.microsoft.com/office/drawing/2010/main" val="0"/>
              </a:ext>
            </a:extLst>
          </a:blip>
          <a:srcRect b="26758"/>
          <a:stretch>
            <a:fillRect/>
          </a:stretch>
        </p:blipFill>
        <p:spPr bwMode="auto">
          <a:xfrm>
            <a:off x="278219" y="4504845"/>
            <a:ext cx="2200275" cy="2229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man Reproduction and Fertilization - Biology Online Tutorial"/>
          <p:cNvPicPr>
            <a:picLocks noChangeAspect="1" noChangeArrowheads="1"/>
          </p:cNvPicPr>
          <p:nvPr/>
        </p:nvPicPr>
        <p:blipFill rotWithShape="1">
          <a:blip r:embed="rId3">
            <a:extLst>
              <a:ext uri="{28A0092B-C50C-407E-A947-70E740481C1C}">
                <a14:useLocalDpi xmlns:a14="http://schemas.microsoft.com/office/drawing/2010/main" val="0"/>
              </a:ext>
            </a:extLst>
          </a:blip>
          <a:srcRect r="30987"/>
          <a:stretch>
            <a:fillRect/>
          </a:stretch>
        </p:blipFill>
        <p:spPr bwMode="auto">
          <a:xfrm>
            <a:off x="2946400" y="4600549"/>
            <a:ext cx="1916912" cy="2113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0,214 Erase Photos - Free &amp; Royalty-Free Stock Photos from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l="24535" t="3099" r="8846" b="9216"/>
          <a:stretch>
            <a:fillRect/>
          </a:stretch>
        </p:blipFill>
        <p:spPr bwMode="auto">
          <a:xfrm>
            <a:off x="10036936" y="4631267"/>
            <a:ext cx="1697169" cy="21028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057435" y="4656665"/>
            <a:ext cx="1656170" cy="2032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5321" y="3987002"/>
            <a:ext cx="11041357" cy="492443"/>
          </a:xfrm>
          <a:prstGeom prst="rect">
            <a:avLst/>
          </a:prstGeom>
          <a:noFill/>
        </p:spPr>
        <p:txBody>
          <a:bodyPr wrap="square" rtlCol="0">
            <a:spAutoFit/>
          </a:bodyPr>
          <a:lstStyle/>
          <a:p>
            <a:r>
              <a:rPr lang="en-US" dirty="0"/>
              <a:t>            </a:t>
            </a:r>
            <a:r>
              <a:rPr lang="en-US" sz="2600" dirty="0"/>
              <a:t>1)                             2)                             3)                            4)                          5)                </a:t>
            </a:r>
          </a:p>
        </p:txBody>
      </p:sp>
      <p:pic>
        <p:nvPicPr>
          <p:cNvPr id="2" name="Picture 2" descr="Calling the Republican Party of Texas to Ignore Roe » Abolish Abortion Texas"/>
          <p:cNvPicPr>
            <a:picLocks noChangeAspect="1" noChangeArrowheads="1"/>
          </p:cNvPicPr>
          <p:nvPr/>
        </p:nvPicPr>
        <p:blipFill rotWithShape="1">
          <a:blip r:embed="rId5">
            <a:extLst>
              <a:ext uri="{28A0092B-C50C-407E-A947-70E740481C1C}">
                <a14:useLocalDpi xmlns:a14="http://schemas.microsoft.com/office/drawing/2010/main" val="0"/>
              </a:ext>
            </a:extLst>
          </a:blip>
          <a:srcRect l="24986" r="21210"/>
          <a:stretch>
            <a:fillRect/>
          </a:stretch>
        </p:blipFill>
        <p:spPr bwMode="auto">
          <a:xfrm>
            <a:off x="7824344" y="4631267"/>
            <a:ext cx="1929256" cy="20827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ve Thy Neighbor With no Exceptions, Jesus' Men's Longsleeve Shirt |  Spreadshirt">
            <a:extLst>
              <a:ext uri="{FF2B5EF4-FFF2-40B4-BE49-F238E27FC236}">
                <a16:creationId xmlns:a16="http://schemas.microsoft.com/office/drawing/2014/main" id="{BE65EF70-805E-4434-9246-5B16C7F6A4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028" y="460054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0327"/>
            <a:ext cx="10515600" cy="4992786"/>
          </a:xfrm>
        </p:spPr>
        <p:txBody>
          <a:bodyPr/>
          <a:lstStyle/>
          <a:p>
            <a:pPr marL="0" indent="0">
              <a:buNone/>
            </a:pPr>
            <a:r>
              <a:rPr lang="en-US" dirty="0"/>
              <a:t>  </a:t>
            </a:r>
          </a:p>
        </p:txBody>
      </p:sp>
      <p:pic>
        <p:nvPicPr>
          <p:cNvPr id="4" name="Picture 2" descr="Abolish Abortion North Carolina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267" y="1937466"/>
            <a:ext cx="6258546" cy="40090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391306-661E-480E-B3BB-11B1C6153B3C}"/>
              </a:ext>
            </a:extLst>
          </p:cNvPr>
          <p:cNvSpPr txBox="1"/>
          <p:nvPr/>
        </p:nvSpPr>
        <p:spPr>
          <a:xfrm>
            <a:off x="355600" y="202527"/>
            <a:ext cx="11243434" cy="2308324"/>
          </a:xfrm>
          <a:prstGeom prst="rect">
            <a:avLst/>
          </a:prstGeom>
          <a:noFill/>
        </p:spPr>
        <p:txBody>
          <a:bodyPr wrap="square" rtlCol="0">
            <a:spAutoFit/>
          </a:bodyPr>
          <a:lstStyle/>
          <a:p>
            <a:pPr algn="ctr"/>
            <a:r>
              <a:rPr lang="en-US" sz="4800" b="1" dirty="0"/>
              <a:t>IV. State Constitutional </a:t>
            </a:r>
          </a:p>
          <a:p>
            <a:pPr algn="ctr"/>
            <a:r>
              <a:rPr lang="en-US" sz="4800" b="1" dirty="0"/>
              <a:t>Amendment HB 158</a:t>
            </a:r>
            <a:endParaRPr lang="en-US" sz="4800" dirty="0"/>
          </a:p>
          <a:p>
            <a:pPr algn="ctr"/>
            <a:endParaRPr lang="en-US" sz="4800" dirty="0"/>
          </a:p>
        </p:txBody>
      </p:sp>
      <p:sp>
        <p:nvSpPr>
          <p:cNvPr id="5" name="Footer Placeholder 4">
            <a:extLst>
              <a:ext uri="{FF2B5EF4-FFF2-40B4-BE49-F238E27FC236}">
                <a16:creationId xmlns:a16="http://schemas.microsoft.com/office/drawing/2014/main" id="{B3197E59-1CEC-4BFE-A203-F8B4A9353DA0}"/>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58420" y="25865"/>
            <a:ext cx="12075160" cy="4191606"/>
          </a:xfrm>
        </p:spPr>
        <p:txBody>
          <a:bodyPr>
            <a:normAutofit lnSpcReduction="10000"/>
          </a:bodyPr>
          <a:lstStyle/>
          <a:p>
            <a:pPr marL="0" indent="0">
              <a:buNone/>
            </a:pPr>
            <a:endParaRPr lang="en-US" dirty="0"/>
          </a:p>
          <a:p>
            <a:pPr marL="0" indent="0" algn="ctr">
              <a:buNone/>
            </a:pPr>
            <a:r>
              <a:rPr lang="en-US" sz="4000" dirty="0"/>
              <a:t>1. Pertinent HB 158 text:</a:t>
            </a:r>
          </a:p>
          <a:p>
            <a:pPr marL="0" indent="0">
              <a:buNone/>
            </a:pPr>
            <a:r>
              <a:rPr lang="en-US" dirty="0"/>
              <a:t>“Life begins at fertilization. It is a matter of indisputable scientific fact that a distinct and separate human life begins at the moment of fertilization…Any person who willfully seeks to destroy the life of another person, by any means, at any stage of life, or succeeds in doing so, shall be held accountable for attempted murder or for first degree murder, respectively…The State has an interest and a duty to defend innocent persons from willful destruction of their lives and to punish those who take the lives of persons, born or unborn, who have not committed any crime punishable by death.”</a:t>
            </a:r>
          </a:p>
        </p:txBody>
      </p:sp>
      <p:pic>
        <p:nvPicPr>
          <p:cNvPr id="1026" name="Picture 2" descr="Larry Pittman, Who Compared Lincoln to Hitler, to Run for NC House Again -  INDY Week"/>
          <p:cNvPicPr>
            <a:picLocks noChangeAspect="1" noChangeArrowheads="1"/>
          </p:cNvPicPr>
          <p:nvPr/>
        </p:nvPicPr>
        <p:blipFill rotWithShape="1">
          <a:blip r:embed="rId2">
            <a:extLst>
              <a:ext uri="{28A0092B-C50C-407E-A947-70E740481C1C}">
                <a14:useLocalDpi xmlns:a14="http://schemas.microsoft.com/office/drawing/2010/main" val="0"/>
              </a:ext>
            </a:extLst>
          </a:blip>
          <a:srcRect l="12380" t="3557" r="12258" b="37842"/>
          <a:stretch/>
        </p:blipFill>
        <p:spPr bwMode="auto">
          <a:xfrm>
            <a:off x="970739" y="4509610"/>
            <a:ext cx="1511058" cy="1724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654103" y="6233766"/>
            <a:ext cx="11360096" cy="646331"/>
          </a:xfrm>
          <a:prstGeom prst="rect">
            <a:avLst/>
          </a:prstGeom>
          <a:noFill/>
        </p:spPr>
        <p:txBody>
          <a:bodyPr wrap="square" rtlCol="0">
            <a:spAutoFit/>
          </a:bodyPr>
          <a:lstStyle/>
          <a:p>
            <a:r>
              <a:rPr lang="en-US" dirty="0"/>
              <a:t>       Larry Pittman                  Mark Brody                    Jay Adams                George Cleveland                Keith Kidwell</a:t>
            </a:r>
          </a:p>
          <a:p>
            <a:r>
              <a:rPr lang="en-US" dirty="0"/>
              <a:t>          Cabarrus                      Union, Anson                    Catawba                           Onslow                     Beaufort, Craven</a:t>
            </a:r>
          </a:p>
        </p:txBody>
      </p:sp>
      <p:pic>
        <p:nvPicPr>
          <p:cNvPr id="1030" name="Picture 6" descr="Mark Brody - Ballotpedia"/>
          <p:cNvPicPr>
            <a:picLocks noChangeAspect="1" noChangeArrowheads="1"/>
          </p:cNvPicPr>
          <p:nvPr/>
        </p:nvPicPr>
        <p:blipFill rotWithShape="1">
          <a:blip r:embed="rId3">
            <a:extLst>
              <a:ext uri="{28A0092B-C50C-407E-A947-70E740481C1C}">
                <a14:useLocalDpi xmlns:a14="http://schemas.microsoft.com/office/drawing/2010/main" val="0"/>
              </a:ext>
            </a:extLst>
          </a:blip>
          <a:srcRect b="23664"/>
          <a:stretch>
            <a:fillRect/>
          </a:stretch>
        </p:blipFill>
        <p:spPr bwMode="auto">
          <a:xfrm>
            <a:off x="3099641" y="4521660"/>
            <a:ext cx="1523085" cy="1747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presentative Jay Adams - Biography - North Carolina General Assembly"/>
          <p:cNvPicPr>
            <a:picLocks noChangeAspect="1" noChangeArrowheads="1"/>
          </p:cNvPicPr>
          <p:nvPr/>
        </p:nvPicPr>
        <p:blipFill rotWithShape="1">
          <a:blip r:embed="rId4">
            <a:extLst>
              <a:ext uri="{28A0092B-C50C-407E-A947-70E740481C1C}">
                <a14:useLocalDpi xmlns:a14="http://schemas.microsoft.com/office/drawing/2010/main" val="0"/>
              </a:ext>
            </a:extLst>
          </a:blip>
          <a:srcRect b="26753"/>
          <a:stretch>
            <a:fillRect/>
          </a:stretch>
        </p:blipFill>
        <p:spPr bwMode="auto">
          <a:xfrm>
            <a:off x="5153000" y="4544680"/>
            <a:ext cx="1587324" cy="17471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orge G. Cleve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507"/>
          <a:stretch>
            <a:fillRect/>
          </a:stretch>
        </p:blipFill>
        <p:spPr bwMode="auto">
          <a:xfrm>
            <a:off x="7310863" y="4556731"/>
            <a:ext cx="1532529" cy="17471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eith Kidwell"/>
          <p:cNvPicPr>
            <a:picLocks noChangeAspect="1" noChangeArrowheads="1"/>
          </p:cNvPicPr>
          <p:nvPr/>
        </p:nvPicPr>
        <p:blipFill rotWithShape="1">
          <a:blip r:embed="rId6">
            <a:extLst>
              <a:ext uri="{28A0092B-C50C-407E-A947-70E740481C1C}">
                <a14:useLocalDpi xmlns:a14="http://schemas.microsoft.com/office/drawing/2010/main" val="0"/>
              </a:ext>
            </a:extLst>
          </a:blip>
          <a:srcRect l="5292" r="8279" b="32394"/>
          <a:stretch/>
        </p:blipFill>
        <p:spPr bwMode="auto">
          <a:xfrm>
            <a:off x="9541933" y="4570739"/>
            <a:ext cx="1532530" cy="173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05061" y="3875830"/>
            <a:ext cx="7017815" cy="523220"/>
          </a:xfrm>
          <a:prstGeom prst="rect">
            <a:avLst/>
          </a:prstGeom>
          <a:noFill/>
        </p:spPr>
        <p:txBody>
          <a:bodyPr wrap="square" rtlCol="0">
            <a:spAutoFit/>
          </a:bodyPr>
          <a:lstStyle/>
          <a:p>
            <a:r>
              <a:rPr lang="en-US" sz="2800" i="1" dirty="0"/>
              <a:t>Sponsored by 5 State House Representatives: </a:t>
            </a:r>
          </a:p>
        </p:txBody>
      </p:sp>
      <p:sp>
        <p:nvSpPr>
          <p:cNvPr id="4" name="Footer Placeholder 3">
            <a:extLst>
              <a:ext uri="{FF2B5EF4-FFF2-40B4-BE49-F238E27FC236}">
                <a16:creationId xmlns:a16="http://schemas.microsoft.com/office/drawing/2014/main" id="{BCF427D1-A7AC-44DC-B4F8-4CEB2820A517}"/>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120398"/>
            <a:ext cx="12324080" cy="1325563"/>
          </a:xfrm>
        </p:spPr>
        <p:txBody>
          <a:bodyPr>
            <a:normAutofit/>
          </a:bodyPr>
          <a:lstStyle/>
          <a:p>
            <a:pPr algn="ctr"/>
            <a:r>
              <a:rPr lang="en-US" sz="4000" b="1" dirty="0"/>
              <a:t>2. Pro-life opposition to HB 158 in 2021</a:t>
            </a:r>
          </a:p>
        </p:txBody>
      </p:sp>
      <p:sp>
        <p:nvSpPr>
          <p:cNvPr id="3" name="Content Placeholder 2"/>
          <p:cNvSpPr>
            <a:spLocks noGrp="1"/>
          </p:cNvSpPr>
          <p:nvPr>
            <p:ph idx="1"/>
          </p:nvPr>
        </p:nvSpPr>
        <p:spPr>
          <a:xfrm>
            <a:off x="67733" y="1224997"/>
            <a:ext cx="11946467" cy="6036682"/>
          </a:xfrm>
        </p:spPr>
        <p:txBody>
          <a:bodyPr>
            <a:normAutofit/>
          </a:bodyPr>
          <a:lstStyle/>
          <a:p>
            <a:r>
              <a:rPr lang="en-US" dirty="0"/>
              <a:t>Feb. 24: Rep. Pittman filed HB 158.</a:t>
            </a:r>
          </a:p>
          <a:p>
            <a:r>
              <a:rPr lang="en-US" dirty="0"/>
              <a:t>Feb. 25: Referred to the Committee on Judiciary 1.</a:t>
            </a:r>
          </a:p>
          <a:p>
            <a:r>
              <a:rPr lang="en-US" dirty="0"/>
              <a:t>June 30: Rep. Pittman filed a discharge petition.</a:t>
            </a:r>
          </a:p>
          <a:p>
            <a:r>
              <a:rPr lang="en-US" dirty="0"/>
              <a:t>July 13: Speaker Moore withdrew HB 158 from Committee on Judiciary 1 (voiding the discharge petition).</a:t>
            </a:r>
          </a:p>
          <a:p>
            <a:r>
              <a:rPr lang="en-US" dirty="0"/>
              <a:t>July 13: </a:t>
            </a:r>
            <a:r>
              <a:rPr lang="en-US" dirty="0">
                <a:solidFill>
                  <a:srgbClr val="212529"/>
                </a:solidFill>
              </a:rPr>
              <a:t>Referred </a:t>
            </a:r>
            <a:r>
              <a:rPr lang="en-US" b="0" i="0" dirty="0">
                <a:solidFill>
                  <a:srgbClr val="212529"/>
                </a:solidFill>
                <a:effectLst/>
              </a:rPr>
              <a:t>to the Committee on Families, Children, and Aging Policy.</a:t>
            </a:r>
          </a:p>
          <a:p>
            <a:r>
              <a:rPr lang="en-US" b="0" i="0" dirty="0">
                <a:solidFill>
                  <a:srgbClr val="212529"/>
                </a:solidFill>
                <a:effectLst/>
              </a:rPr>
              <a:t>August 4: Rep. Pittman filed a discharge petition.</a:t>
            </a:r>
          </a:p>
          <a:p>
            <a:r>
              <a:rPr lang="en-US" dirty="0"/>
              <a:t>August 4: Speaker Moore withdrew HB 158 from </a:t>
            </a:r>
            <a:r>
              <a:rPr lang="en-US" b="0" i="0" dirty="0">
                <a:solidFill>
                  <a:srgbClr val="212529"/>
                </a:solidFill>
                <a:effectLst/>
              </a:rPr>
              <a:t>the Committee on Families, Children, and Aging Policy. </a:t>
            </a:r>
          </a:p>
          <a:p>
            <a:r>
              <a:rPr lang="en-US" b="0" i="0" dirty="0">
                <a:solidFill>
                  <a:srgbClr val="212529"/>
                </a:solidFill>
                <a:effectLst/>
              </a:rPr>
              <a:t>August 4: Referred to the </a:t>
            </a:r>
            <a:r>
              <a:rPr lang="en-US" dirty="0"/>
              <a:t>Committee on Judiciary 2.</a:t>
            </a:r>
          </a:p>
          <a:p>
            <a:endParaRPr lang="en-US" dirty="0"/>
          </a:p>
          <a:p>
            <a:pPr marL="0" indent="0">
              <a:buNone/>
            </a:pPr>
            <a:endParaRPr lang="en-US" b="0" i="0" dirty="0">
              <a:solidFill>
                <a:srgbClr val="212529"/>
              </a:solidFill>
              <a:effectLst/>
            </a:endParaRPr>
          </a:p>
        </p:txBody>
      </p:sp>
      <p:sp>
        <p:nvSpPr>
          <p:cNvPr id="4" name="Footer Placeholder 3">
            <a:extLst>
              <a:ext uri="{FF2B5EF4-FFF2-40B4-BE49-F238E27FC236}">
                <a16:creationId xmlns:a16="http://schemas.microsoft.com/office/drawing/2014/main" id="{70BA555B-61E7-4F02-8D85-32ACBE8B3572}"/>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93476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120398"/>
            <a:ext cx="12324080" cy="865465"/>
          </a:xfrm>
        </p:spPr>
        <p:txBody>
          <a:bodyPr>
            <a:normAutofit fontScale="90000"/>
          </a:bodyPr>
          <a:lstStyle/>
          <a:p>
            <a:pPr algn="ctr"/>
            <a:br>
              <a:rPr lang="en-US" sz="3600" b="1" dirty="0"/>
            </a:br>
            <a:r>
              <a:rPr lang="en-US" b="1" i="1" u="sng" dirty="0"/>
              <a:t>Why</a:t>
            </a:r>
            <a:r>
              <a:rPr lang="en-US" b="1" dirty="0"/>
              <a:t> do pro-life politicians oppose HB 158? </a:t>
            </a:r>
          </a:p>
        </p:txBody>
      </p:sp>
      <p:sp>
        <p:nvSpPr>
          <p:cNvPr id="3" name="Content Placeholder 2"/>
          <p:cNvSpPr>
            <a:spLocks noGrp="1"/>
          </p:cNvSpPr>
          <p:nvPr>
            <p:ph idx="1"/>
          </p:nvPr>
        </p:nvSpPr>
        <p:spPr>
          <a:xfrm>
            <a:off x="0" y="821318"/>
            <a:ext cx="12192000" cy="3615215"/>
          </a:xfrm>
        </p:spPr>
        <p:txBody>
          <a:bodyPr>
            <a:normAutofit fontScale="92500" lnSpcReduction="10000"/>
          </a:bodyPr>
          <a:lstStyle/>
          <a:p>
            <a:pPr marL="0" indent="0">
              <a:buNone/>
            </a:pPr>
            <a:endParaRPr lang="en-US" dirty="0"/>
          </a:p>
          <a:p>
            <a:endParaRPr lang="en-US" dirty="0"/>
          </a:p>
          <a:p>
            <a:pPr marL="514350" indent="-514350">
              <a:buAutoNum type="arabicParenR"/>
            </a:pPr>
            <a:r>
              <a:rPr lang="en-US" dirty="0"/>
              <a:t>Keep HB 158 off the State House floor, so “pro-life” representatives won’t be forced to vote for or against abolition </a:t>
            </a:r>
            <a:r>
              <a:rPr lang="en-US" dirty="0">
                <a:solidFill>
                  <a:srgbClr val="FF0000"/>
                </a:solidFill>
              </a:rPr>
              <a:t>(and risk losing Right to Life NC endorsement?)</a:t>
            </a:r>
            <a:endParaRPr lang="en-US" dirty="0"/>
          </a:p>
          <a:p>
            <a:pPr marL="514350" indent="-514350">
              <a:buAutoNum type="arabicParenR"/>
            </a:pPr>
            <a:r>
              <a:rPr lang="en-US" dirty="0"/>
              <a:t>Meanwhile, push for “</a:t>
            </a:r>
            <a:r>
              <a:rPr lang="en-US" dirty="0" err="1"/>
              <a:t>incrementalist</a:t>
            </a:r>
            <a:r>
              <a:rPr lang="en-US" dirty="0"/>
              <a:t>” bills to “prove” to their (mostly Christian) pro-life constituents they </a:t>
            </a:r>
            <a:r>
              <a:rPr lang="en-US" i="1" dirty="0"/>
              <a:t>really are</a:t>
            </a:r>
            <a:r>
              <a:rPr lang="en-US" dirty="0"/>
              <a:t> hard at work against abortion.</a:t>
            </a:r>
          </a:p>
          <a:p>
            <a:pPr marL="514350" indent="-514350">
              <a:buAutoNum type="arabicParenR"/>
            </a:pPr>
            <a:r>
              <a:rPr lang="en-US" dirty="0"/>
              <a:t>Use the Right to Life movement as “get out the vote” foot soldiers for Republican Party “pro-lifers”.</a:t>
            </a:r>
          </a:p>
          <a:p>
            <a:pPr marL="514350" indent="-514350">
              <a:buAutoNum type="arabicParenR"/>
            </a:pPr>
            <a:r>
              <a:rPr lang="en-US" dirty="0"/>
              <a:t>Laugh at all the gullible Christians who keep reelecting their “heroes”.</a:t>
            </a:r>
          </a:p>
          <a:p>
            <a:endParaRPr lang="en-US" b="0" i="0" dirty="0">
              <a:solidFill>
                <a:srgbClr val="212529"/>
              </a:solidFill>
              <a:effectLst/>
            </a:endParaRPr>
          </a:p>
        </p:txBody>
      </p:sp>
      <p:sp>
        <p:nvSpPr>
          <p:cNvPr id="4" name="Footer Placeholder 3">
            <a:extLst>
              <a:ext uri="{FF2B5EF4-FFF2-40B4-BE49-F238E27FC236}">
                <a16:creationId xmlns:a16="http://schemas.microsoft.com/office/drawing/2014/main" id="{E447957E-75C7-4FA3-8F6E-3EBA0CEABDC5}"/>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FDCA-704F-472F-A3A6-35369834D116}"/>
              </a:ext>
            </a:extLst>
          </p:cNvPr>
          <p:cNvSpPr>
            <a:spLocks noGrp="1"/>
          </p:cNvSpPr>
          <p:nvPr>
            <p:ph type="title"/>
          </p:nvPr>
        </p:nvSpPr>
        <p:spPr>
          <a:xfrm>
            <a:off x="673100" y="33020"/>
            <a:ext cx="10515600" cy="1325563"/>
          </a:xfrm>
        </p:spPr>
        <p:txBody>
          <a:bodyPr/>
          <a:lstStyle/>
          <a:p>
            <a:pPr algn="ctr"/>
            <a:r>
              <a:rPr lang="en-US" b="1" dirty="0"/>
              <a:t>VI. Hard Cases</a:t>
            </a:r>
            <a:br>
              <a:rPr lang="en-US" b="1" dirty="0"/>
            </a:br>
            <a:r>
              <a:rPr lang="en-US" sz="3200" b="1" dirty="0"/>
              <a:t>1. What about ectopic pregnancies?</a:t>
            </a:r>
            <a:endParaRPr lang="en-US" b="1" dirty="0"/>
          </a:p>
        </p:txBody>
      </p:sp>
      <p:pic>
        <p:nvPicPr>
          <p:cNvPr id="1028" name="Picture 4" descr="Ectopic Pregnancy Fallopian Tubes - Lilianaescaner">
            <a:extLst>
              <a:ext uri="{FF2B5EF4-FFF2-40B4-BE49-F238E27FC236}">
                <a16:creationId xmlns:a16="http://schemas.microsoft.com/office/drawing/2014/main" id="{8C715847-414B-41EF-A750-8710B635D7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7198" y="3429000"/>
            <a:ext cx="8573587" cy="3038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2201D3-87BD-4275-8465-DA3E734194B6}"/>
              </a:ext>
            </a:extLst>
          </p:cNvPr>
          <p:cNvSpPr txBox="1"/>
          <p:nvPr/>
        </p:nvSpPr>
        <p:spPr>
          <a:xfrm>
            <a:off x="452966" y="1101130"/>
            <a:ext cx="11451167"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Embryo fails to implant in the uterus (usually in a fallopian tube)</a:t>
            </a:r>
          </a:p>
          <a:p>
            <a:pPr marL="285750" indent="-285750">
              <a:buFont typeface="Arial" panose="020B0604020202020204" pitchFamily="34" charset="0"/>
              <a:buChar char="•"/>
            </a:pPr>
            <a:r>
              <a:rPr lang="en-US" sz="2400" dirty="0"/>
              <a:t>Embryo cannot live because it cannot grow to term</a:t>
            </a:r>
          </a:p>
          <a:p>
            <a:pPr marL="285750" indent="-285750">
              <a:buFont typeface="Arial" panose="020B0604020202020204" pitchFamily="34" charset="0"/>
              <a:buChar char="•"/>
            </a:pPr>
            <a:r>
              <a:rPr lang="en-US" sz="2400" dirty="0"/>
              <a:t>Embryo </a:t>
            </a:r>
            <a:r>
              <a:rPr lang="en-US" sz="2400" i="1" u="sng" dirty="0"/>
              <a:t>cannot</a:t>
            </a:r>
            <a:r>
              <a:rPr lang="en-US" sz="2400" dirty="0"/>
              <a:t> be reimplanted in the uterus (as of now)</a:t>
            </a:r>
          </a:p>
          <a:p>
            <a:pPr marL="285750" indent="-285750">
              <a:buFont typeface="Arial" panose="020B0604020202020204" pitchFamily="34" charset="0"/>
              <a:buChar char="•"/>
            </a:pPr>
            <a:r>
              <a:rPr lang="en-US" sz="2400" dirty="0"/>
              <a:t>The mother will die unless the embryo is surgically or chemically removed</a:t>
            </a:r>
          </a:p>
          <a:p>
            <a:pPr marL="285750" indent="-285750">
              <a:buFont typeface="Arial" panose="020B0604020202020204" pitchFamily="34" charset="0"/>
              <a:buChar char="•"/>
            </a:pPr>
            <a:r>
              <a:rPr lang="en-US" sz="2400" dirty="0"/>
              <a:t>An ectopic pregnancy termination </a:t>
            </a:r>
            <a:r>
              <a:rPr lang="en-US" sz="2400" i="1" dirty="0"/>
              <a:t>not an abortion</a:t>
            </a:r>
          </a:p>
          <a:p>
            <a:pPr marL="285750" indent="-285750">
              <a:buFont typeface="Arial" panose="020B0604020202020204" pitchFamily="34" charset="0"/>
              <a:buChar char="•"/>
            </a:pPr>
            <a:r>
              <a:rPr lang="en-US" sz="2400" dirty="0"/>
              <a:t>Abolitionists falsely accused of preventing removal of the embryo, forcing women to die</a:t>
            </a:r>
          </a:p>
          <a:p>
            <a:pPr marL="285750" indent="-285750">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91F5B2B-A7FB-4F01-AE8A-9006A89D792A}"/>
              </a:ext>
            </a:extLst>
          </p:cNvPr>
          <p:cNvSpPr>
            <a:spLocks noGrp="1"/>
          </p:cNvSpPr>
          <p:nvPr>
            <p:ph type="ftr" sz="quarter" idx="11"/>
          </p:nvPr>
        </p:nvSpPr>
        <p:spPr/>
        <p:txBody>
          <a:bodyPr/>
          <a:lstStyle/>
          <a:p>
            <a:r>
              <a:rPr lang="en-US"/>
              <a:t>Send any questions and comments to work@thetaylorhome.org</a:t>
            </a:r>
          </a:p>
        </p:txBody>
      </p:sp>
      <p:sp>
        <p:nvSpPr>
          <p:cNvPr id="3" name="Oval 2">
            <a:extLst>
              <a:ext uri="{FF2B5EF4-FFF2-40B4-BE49-F238E27FC236}">
                <a16:creationId xmlns:a16="http://schemas.microsoft.com/office/drawing/2014/main" id="{57BFD9F5-B1A1-427A-AF5F-3F2806C062C7}"/>
              </a:ext>
            </a:extLst>
          </p:cNvPr>
          <p:cNvSpPr/>
          <p:nvPr/>
        </p:nvSpPr>
        <p:spPr>
          <a:xfrm>
            <a:off x="3513667" y="4749800"/>
            <a:ext cx="465666" cy="38713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674761-CC64-4737-8B60-6D8E5BB818C3}"/>
              </a:ext>
            </a:extLst>
          </p:cNvPr>
          <p:cNvSpPr/>
          <p:nvPr/>
        </p:nvSpPr>
        <p:spPr>
          <a:xfrm>
            <a:off x="8940800" y="4121304"/>
            <a:ext cx="465666" cy="38713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640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DE94-3DDA-4DBA-9318-5ED86FCABAC3}"/>
              </a:ext>
            </a:extLst>
          </p:cNvPr>
          <p:cNvSpPr>
            <a:spLocks noGrp="1"/>
          </p:cNvSpPr>
          <p:nvPr>
            <p:ph type="title"/>
          </p:nvPr>
        </p:nvSpPr>
        <p:spPr>
          <a:xfrm>
            <a:off x="838200" y="365126"/>
            <a:ext cx="10515600" cy="532342"/>
          </a:xfrm>
        </p:spPr>
        <p:txBody>
          <a:bodyPr>
            <a:noAutofit/>
          </a:bodyPr>
          <a:lstStyle/>
          <a:p>
            <a:pPr algn="ctr"/>
            <a:r>
              <a:rPr lang="en-US" sz="3600" b="1" dirty="0"/>
              <a:t>2. What if the baby won’t survive outside the womb? </a:t>
            </a:r>
          </a:p>
        </p:txBody>
      </p:sp>
      <p:sp>
        <p:nvSpPr>
          <p:cNvPr id="3" name="Content Placeholder 2">
            <a:extLst>
              <a:ext uri="{FF2B5EF4-FFF2-40B4-BE49-F238E27FC236}">
                <a16:creationId xmlns:a16="http://schemas.microsoft.com/office/drawing/2014/main" id="{CC2E635C-5246-4893-99EE-4A4F5036A9FD}"/>
              </a:ext>
            </a:extLst>
          </p:cNvPr>
          <p:cNvSpPr>
            <a:spLocks noGrp="1"/>
          </p:cNvSpPr>
          <p:nvPr>
            <p:ph idx="1"/>
          </p:nvPr>
        </p:nvSpPr>
        <p:spPr>
          <a:xfrm>
            <a:off x="685800" y="1021292"/>
            <a:ext cx="10515600" cy="4351338"/>
          </a:xfrm>
        </p:spPr>
        <p:txBody>
          <a:bodyPr/>
          <a:lstStyle/>
          <a:p>
            <a:r>
              <a:rPr lang="en-US" dirty="0"/>
              <a:t>Birth defects typically detected during the 2</a:t>
            </a:r>
            <a:r>
              <a:rPr lang="en-US" baseline="30000" dirty="0"/>
              <a:t>nd</a:t>
            </a:r>
            <a:r>
              <a:rPr lang="en-US" dirty="0"/>
              <a:t> trimester</a:t>
            </a:r>
          </a:p>
          <a:p>
            <a:r>
              <a:rPr lang="en-US" dirty="0"/>
              <a:t>What if a child is diagnosed as not able to survive after birth? </a:t>
            </a:r>
          </a:p>
          <a:p>
            <a:pPr marL="0" indent="0">
              <a:buNone/>
            </a:pPr>
            <a:r>
              <a:rPr lang="en-US" dirty="0"/>
              <a:t>	a) Does HB 158 allow the parents to have labor induced? 	b) Does HB 158 force the woman to carry the child to term?</a:t>
            </a:r>
          </a:p>
        </p:txBody>
      </p:sp>
      <p:pic>
        <p:nvPicPr>
          <p:cNvPr id="2050" name="Picture 2" descr="Tracey, holding her son Theo">
            <a:extLst>
              <a:ext uri="{FF2B5EF4-FFF2-40B4-BE49-F238E27FC236}">
                <a16:creationId xmlns:a16="http://schemas.microsoft.com/office/drawing/2014/main" id="{5045E1D6-E39A-4766-A76A-D87652404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264" y="3095664"/>
            <a:ext cx="4834330" cy="2711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A6B7BF-D50F-43ED-BAE9-D974CEB5D609}"/>
              </a:ext>
            </a:extLst>
          </p:cNvPr>
          <p:cNvSpPr txBox="1"/>
          <p:nvPr/>
        </p:nvSpPr>
        <p:spPr>
          <a:xfrm>
            <a:off x="3116264" y="5819247"/>
            <a:ext cx="4914635" cy="707886"/>
          </a:xfrm>
          <a:prstGeom prst="rect">
            <a:avLst/>
          </a:prstGeom>
          <a:noFill/>
        </p:spPr>
        <p:txBody>
          <a:bodyPr wrap="square" rtlCol="0">
            <a:spAutoFit/>
          </a:bodyPr>
          <a:lstStyle/>
          <a:p>
            <a:pPr algn="ctr"/>
            <a:r>
              <a:rPr lang="en-US" sz="2000" dirty="0"/>
              <a:t>Baby’s lungs not developing at 21 weeks</a:t>
            </a:r>
          </a:p>
          <a:p>
            <a:pPr algn="ctr"/>
            <a:r>
              <a:rPr lang="en-US" sz="2000" dirty="0"/>
              <a:t>Should it be a crime for her to induce labor? </a:t>
            </a:r>
          </a:p>
        </p:txBody>
      </p:sp>
      <p:sp>
        <p:nvSpPr>
          <p:cNvPr id="5" name="Footer Placeholder 4">
            <a:extLst>
              <a:ext uri="{FF2B5EF4-FFF2-40B4-BE49-F238E27FC236}">
                <a16:creationId xmlns:a16="http://schemas.microsoft.com/office/drawing/2014/main" id="{B2B37C4D-8FE2-41F7-ACB4-97BC54BC35C5}"/>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25882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6" y="506140"/>
            <a:ext cx="10515600" cy="743484"/>
          </a:xfrm>
        </p:spPr>
        <p:txBody>
          <a:bodyPr>
            <a:normAutofit fontScale="90000"/>
          </a:bodyPr>
          <a:lstStyle/>
          <a:p>
            <a:pPr algn="ctr"/>
            <a:r>
              <a:rPr lang="en-US" sz="4000" b="1" dirty="0">
                <a:sym typeface="+mn-ea"/>
              </a:rPr>
              <a:t>I. </a:t>
            </a:r>
            <a:r>
              <a:rPr lang="en-US" sz="4000" b="1" i="1" dirty="0">
                <a:sym typeface="+mn-ea"/>
              </a:rPr>
              <a:t>Roe v. Wade</a:t>
            </a:r>
            <a:r>
              <a:rPr lang="en-US" sz="4000" b="1" dirty="0">
                <a:sym typeface="+mn-ea"/>
              </a:rPr>
              <a:t> violates both Constitutional and Divine law </a:t>
            </a:r>
            <a:endParaRPr lang="en-US" sz="4000" b="1" dirty="0"/>
          </a:p>
        </p:txBody>
      </p:sp>
      <p:pic>
        <p:nvPicPr>
          <p:cNvPr id="1028" name="Picture 4" descr="Harry Blackmun - Wikipedia"/>
          <p:cNvPicPr>
            <a:picLocks noChangeAspect="1" noChangeArrowheads="1"/>
          </p:cNvPicPr>
          <p:nvPr/>
        </p:nvPicPr>
        <p:blipFill rotWithShape="1">
          <a:blip r:embed="rId2">
            <a:extLst>
              <a:ext uri="{28A0092B-C50C-407E-A947-70E740481C1C}">
                <a14:useLocalDpi xmlns:a14="http://schemas.microsoft.com/office/drawing/2010/main" val="0"/>
              </a:ext>
            </a:extLst>
          </a:blip>
          <a:srcRect t="8564" b="4496"/>
          <a:stretch>
            <a:fillRect/>
          </a:stretch>
        </p:blipFill>
        <p:spPr bwMode="auto">
          <a:xfrm>
            <a:off x="1682474" y="2831371"/>
            <a:ext cx="2445931" cy="27882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1971990" y="5619654"/>
            <a:ext cx="1866900" cy="646331"/>
          </a:xfrm>
          <a:prstGeom prst="rect">
            <a:avLst/>
          </a:prstGeom>
          <a:noFill/>
        </p:spPr>
        <p:txBody>
          <a:bodyPr wrap="square" rtlCol="0">
            <a:spAutoFit/>
          </a:bodyPr>
          <a:lstStyle/>
          <a:p>
            <a:r>
              <a:rPr lang="en-US" dirty="0"/>
              <a:t>Justice Blackmun, </a:t>
            </a:r>
            <a:r>
              <a:rPr lang="en-US" i="1" dirty="0"/>
              <a:t>Roe’s </a:t>
            </a:r>
            <a:r>
              <a:rPr lang="en-US" dirty="0"/>
              <a:t>author</a:t>
            </a:r>
          </a:p>
        </p:txBody>
      </p:sp>
      <p:pic>
        <p:nvPicPr>
          <p:cNvPr id="1026" name="Picture 2" descr="January 1973, the Month That Changed American Poltics Forever— Watergate,  Roe v Wade, Vietnam, Truman and JohnsonJanuary 19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34" y="2754346"/>
            <a:ext cx="4062498" cy="2788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0034" y="5656654"/>
            <a:ext cx="3851211" cy="646331"/>
          </a:xfrm>
          <a:prstGeom prst="rect">
            <a:avLst/>
          </a:prstGeom>
          <a:noFill/>
        </p:spPr>
        <p:txBody>
          <a:bodyPr wrap="square" rtlCol="0">
            <a:spAutoFit/>
          </a:bodyPr>
          <a:lstStyle/>
          <a:p>
            <a:r>
              <a:rPr lang="en-US" dirty="0"/>
              <a:t>Supreme Court that issued </a:t>
            </a:r>
            <a:r>
              <a:rPr lang="en-US" i="1" dirty="0"/>
              <a:t>Roe v. Wade</a:t>
            </a:r>
          </a:p>
          <a:p>
            <a:r>
              <a:rPr lang="en-US" dirty="0"/>
              <a:t>(Justices White, Rehnquist dissented) </a:t>
            </a:r>
          </a:p>
        </p:txBody>
      </p:sp>
      <p:sp>
        <p:nvSpPr>
          <p:cNvPr id="5" name="Oval 4"/>
          <p:cNvSpPr/>
          <p:nvPr/>
        </p:nvSpPr>
        <p:spPr>
          <a:xfrm rot="20996221">
            <a:off x="8519951" y="2934934"/>
            <a:ext cx="1008851" cy="1455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000" y="1463376"/>
            <a:ext cx="12065000" cy="1077218"/>
          </a:xfrm>
          <a:prstGeom prst="rect">
            <a:avLst/>
          </a:prstGeom>
          <a:noFill/>
        </p:spPr>
        <p:txBody>
          <a:bodyPr wrap="square" rtlCol="0">
            <a:spAutoFit/>
          </a:bodyPr>
          <a:lstStyle/>
          <a:p>
            <a:pPr algn="ctr"/>
            <a:r>
              <a:rPr lang="en-US" sz="3200" i="1" dirty="0"/>
              <a:t>Seven unelected justices struck down </a:t>
            </a:r>
          </a:p>
          <a:p>
            <a:pPr algn="ctr"/>
            <a:r>
              <a:rPr lang="en-US" sz="3200" i="1" dirty="0"/>
              <a:t>anti-abortion laws in all fifty States</a:t>
            </a:r>
          </a:p>
        </p:txBody>
      </p:sp>
      <p:sp>
        <p:nvSpPr>
          <p:cNvPr id="3" name="Footer Placeholder 2">
            <a:extLst>
              <a:ext uri="{FF2B5EF4-FFF2-40B4-BE49-F238E27FC236}">
                <a16:creationId xmlns:a16="http://schemas.microsoft.com/office/drawing/2014/main" id="{2F6B8D62-99B4-4D96-B0D1-22DB1BFB4A2D}"/>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5761-4FAD-40F3-B9F0-18B329F3A91C}"/>
              </a:ext>
            </a:extLst>
          </p:cNvPr>
          <p:cNvSpPr>
            <a:spLocks noGrp="1"/>
          </p:cNvSpPr>
          <p:nvPr>
            <p:ph type="title"/>
          </p:nvPr>
        </p:nvSpPr>
        <p:spPr>
          <a:xfrm>
            <a:off x="838200" y="306388"/>
            <a:ext cx="10515600" cy="557742"/>
          </a:xfrm>
        </p:spPr>
        <p:txBody>
          <a:bodyPr numCol="1">
            <a:normAutofit fontScale="90000"/>
          </a:bodyPr>
          <a:lstStyle/>
          <a:p>
            <a:pPr algn="ctr"/>
            <a:r>
              <a:rPr lang="en-US" b="1" dirty="0"/>
              <a:t>3. What about contraceptives? (1)</a:t>
            </a:r>
          </a:p>
        </p:txBody>
      </p:sp>
      <p:sp>
        <p:nvSpPr>
          <p:cNvPr id="3" name="Content Placeholder 2">
            <a:extLst>
              <a:ext uri="{FF2B5EF4-FFF2-40B4-BE49-F238E27FC236}">
                <a16:creationId xmlns:a16="http://schemas.microsoft.com/office/drawing/2014/main" id="{53DF262D-6D9A-4CDA-A666-2776E1AA724B}"/>
              </a:ext>
            </a:extLst>
          </p:cNvPr>
          <p:cNvSpPr>
            <a:spLocks noGrp="1"/>
          </p:cNvSpPr>
          <p:nvPr>
            <p:ph idx="1"/>
          </p:nvPr>
        </p:nvSpPr>
        <p:spPr>
          <a:xfrm>
            <a:off x="618067" y="990865"/>
            <a:ext cx="10515600" cy="5146410"/>
          </a:xfrm>
        </p:spPr>
        <p:txBody>
          <a:bodyPr>
            <a:normAutofit fontScale="92500" lnSpcReduction="20000"/>
          </a:bodyPr>
          <a:lstStyle/>
          <a:p>
            <a:pPr marL="0" indent="0">
              <a:buNone/>
            </a:pPr>
            <a:r>
              <a:rPr lang="en-US" sz="3600" dirty="0"/>
              <a:t>If “Life begins at fertilization…” (HB 158):</a:t>
            </a:r>
          </a:p>
          <a:p>
            <a:pPr marL="0" indent="0">
              <a:buNone/>
            </a:pPr>
            <a:endParaRPr lang="en-US" dirty="0"/>
          </a:p>
          <a:p>
            <a:r>
              <a:rPr lang="en-US" sz="3000" dirty="0"/>
              <a:t>Since some contraceptives (“the Pill”, IUD, etc.) do not </a:t>
            </a:r>
            <a:r>
              <a:rPr lang="en-US" sz="3000" i="1" u="sng" dirty="0"/>
              <a:t>always</a:t>
            </a:r>
            <a:r>
              <a:rPr lang="en-US" sz="3000" dirty="0"/>
              <a:t> prevent</a:t>
            </a:r>
          </a:p>
          <a:p>
            <a:pPr marL="0" indent="0">
              <a:buNone/>
            </a:pPr>
            <a:r>
              <a:rPr lang="en-US" sz="3000" dirty="0"/>
              <a:t>fertilization, </a:t>
            </a:r>
            <a:r>
              <a:rPr lang="en-US" sz="3000" i="1" dirty="0"/>
              <a:t>they also prevent a fertilized egg from implanting.</a:t>
            </a:r>
            <a:endParaRPr lang="en-US" sz="3000" dirty="0"/>
          </a:p>
          <a:p>
            <a:pPr marL="0" indent="0">
              <a:buNone/>
            </a:pPr>
            <a:endParaRPr lang="en-US" sz="3000" dirty="0"/>
          </a:p>
          <a:p>
            <a:pPr marL="0" indent="0">
              <a:buNone/>
            </a:pPr>
            <a:endParaRPr lang="en-US" dirty="0"/>
          </a:p>
          <a:p>
            <a:pPr marL="0" indent="0">
              <a:buNone/>
            </a:pPr>
            <a:endParaRPr lang="en-US" sz="3600" i="1" u="sng" dirty="0"/>
          </a:p>
          <a:p>
            <a:pPr marL="0" indent="0">
              <a:buNone/>
            </a:pPr>
            <a:endParaRPr lang="en-US" sz="3600" i="1" u="sng" dirty="0"/>
          </a:p>
          <a:p>
            <a:pPr marL="0" indent="0">
              <a:buNone/>
            </a:pPr>
            <a:endParaRPr lang="en-US" sz="3600" i="1" u="sng" dirty="0"/>
          </a:p>
          <a:p>
            <a:pPr marL="0" indent="0">
              <a:buNone/>
            </a:pPr>
            <a:endParaRPr lang="en-US" sz="3600" i="1" u="sng" dirty="0"/>
          </a:p>
          <a:p>
            <a:pPr marL="0" indent="0">
              <a:buNone/>
            </a:pPr>
            <a:r>
              <a:rPr lang="en-US" sz="3600" i="1" u="sng" dirty="0"/>
              <a:t>Will HB 158 make them illegal?</a:t>
            </a:r>
          </a:p>
          <a:p>
            <a:endParaRPr lang="en-US" dirty="0"/>
          </a:p>
        </p:txBody>
      </p:sp>
      <p:pic>
        <p:nvPicPr>
          <p:cNvPr id="3074" name="Picture 2" descr="UC Berkeley researchers develop hormone-free birth control ...">
            <a:extLst>
              <a:ext uri="{FF2B5EF4-FFF2-40B4-BE49-F238E27FC236}">
                <a16:creationId xmlns:a16="http://schemas.microsoft.com/office/drawing/2014/main" id="{82436601-D9F4-4FC7-886D-D2BB3CDDC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793" y="2717536"/>
            <a:ext cx="3037456" cy="2274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tions in Female Contraceptives - Navy Medicine">
            <a:extLst>
              <a:ext uri="{FF2B5EF4-FFF2-40B4-BE49-F238E27FC236}">
                <a16:creationId xmlns:a16="http://schemas.microsoft.com/office/drawing/2014/main" id="{F8BF0D73-DA39-42C6-826A-9DDDC3C3A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76" r="3412"/>
          <a:stretch/>
        </p:blipFill>
        <p:spPr bwMode="auto">
          <a:xfrm>
            <a:off x="6180667" y="2801674"/>
            <a:ext cx="3928533" cy="22748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727690A-BA97-4FC4-AB37-558E621D885E}"/>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268444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5CC9-4F51-4ACD-BD73-5D6A31FD36BD}"/>
              </a:ext>
            </a:extLst>
          </p:cNvPr>
          <p:cNvSpPr>
            <a:spLocks noGrp="1"/>
          </p:cNvSpPr>
          <p:nvPr>
            <p:ph type="title"/>
          </p:nvPr>
        </p:nvSpPr>
        <p:spPr>
          <a:xfrm>
            <a:off x="719666" y="153458"/>
            <a:ext cx="11302999" cy="2733675"/>
          </a:xfrm>
        </p:spPr>
        <p:txBody>
          <a:bodyPr>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600" b="1" dirty="0"/>
              <a:t>                    3. What about contraceptives? (2)</a:t>
            </a:r>
            <a:br>
              <a:rPr lang="en-US" sz="3600" b="1" dirty="0"/>
            </a:br>
            <a:br>
              <a:rPr lang="en-US" sz="3600" b="1" dirty="0"/>
            </a:br>
            <a:r>
              <a:rPr lang="en-US" sz="3200" dirty="0"/>
              <a:t>Pope Paul VI, Papal Encyclical </a:t>
            </a:r>
            <a:r>
              <a:rPr lang="en-US" sz="3200" i="1" dirty="0"/>
              <a:t>Humane Vitae</a:t>
            </a:r>
            <a:r>
              <a:rPr lang="en-US" sz="3200" dirty="0"/>
              <a:t>, 1968:</a:t>
            </a:r>
            <a:br>
              <a:rPr lang="en-US" sz="2800" b="1" dirty="0"/>
            </a:br>
            <a:r>
              <a:rPr lang="en-US" sz="2800" dirty="0"/>
              <a:t>12. “…the two meanings of the conjugal act: the unitive meaning and the procreative meaning.” </a:t>
            </a:r>
            <a:br>
              <a:rPr lang="en-US" sz="2800" dirty="0"/>
            </a:br>
            <a:r>
              <a:rPr lang="en-US" sz="2800" dirty="0"/>
              <a:t>17. “Upright men can even better convince themselves of the solid grounds on which the teaching of the Church in this field is based, if they care to reflect upon the consequences of methods of artificial birth control. Let them consider, first of all, how wide and easy a road would thus be opened up towards conjugal infidelity and the general lowering of morality.”</a:t>
            </a:r>
            <a:br>
              <a:rPr lang="en-US" sz="2800" dirty="0"/>
            </a:br>
            <a:r>
              <a:rPr lang="en-US" sz="1600" dirty="0">
                <a:solidFill>
                  <a:srgbClr val="00B0F0"/>
                </a:solidFill>
              </a:rPr>
              <a:t>https://www.vatican.va/content/paul-vi/en/encyclicals/documents/hf_p-vi_enc_25071968_humanae-vitae.html</a:t>
            </a:r>
            <a:br>
              <a:rPr lang="en-US" sz="3200" dirty="0"/>
            </a:br>
            <a:r>
              <a:rPr lang="en-US" sz="3200" dirty="0"/>
              <a:t>          </a:t>
            </a:r>
            <a:br>
              <a:rPr lang="en-US" sz="3200" dirty="0"/>
            </a:br>
            <a:r>
              <a:rPr lang="en-US" sz="2800" i="1" dirty="0"/>
              <a:t>Humane Vitae </a:t>
            </a:r>
            <a:r>
              <a:rPr lang="en-US" sz="2800" dirty="0"/>
              <a:t>proscribes contraceptives. But just as the Pope warned, we separated sex’s unitive from the procreative, and prized our “right” to have sex without producing children. </a:t>
            </a:r>
            <a:r>
              <a:rPr lang="en-US" sz="2800"/>
              <a:t>When an </a:t>
            </a:r>
            <a:r>
              <a:rPr lang="en-US" sz="2800" dirty="0"/>
              <a:t>unwanted </a:t>
            </a:r>
            <a:r>
              <a:rPr lang="en-US" sz="2800"/>
              <a:t>pregnancy foils </a:t>
            </a:r>
            <a:r>
              <a:rPr lang="en-US" sz="2800" dirty="0"/>
              <a:t>the contraceptive effort, abortion has become a “wide and easy a road”. </a:t>
            </a:r>
            <a:endParaRPr lang="en-US" sz="3200" b="1" dirty="0"/>
          </a:p>
        </p:txBody>
      </p:sp>
      <p:sp>
        <p:nvSpPr>
          <p:cNvPr id="4" name="Footer Placeholder 3">
            <a:extLst>
              <a:ext uri="{FF2B5EF4-FFF2-40B4-BE49-F238E27FC236}">
                <a16:creationId xmlns:a16="http://schemas.microsoft.com/office/drawing/2014/main" id="{6177FAA0-4DFA-4653-8DAD-7DB91D712931}"/>
              </a:ext>
            </a:extLst>
          </p:cNvPr>
          <p:cNvSpPr>
            <a:spLocks noGrp="1"/>
          </p:cNvSpPr>
          <p:nvPr>
            <p:ph type="ftr" sz="quarter" idx="11"/>
          </p:nvPr>
        </p:nvSpPr>
        <p:spPr>
          <a:xfrm>
            <a:off x="4038600" y="6432550"/>
            <a:ext cx="4114800" cy="365125"/>
          </a:xfrm>
        </p:spPr>
        <p:txBody>
          <a:bodyPr/>
          <a:lstStyle/>
          <a:p>
            <a:r>
              <a:rPr lang="en-US"/>
              <a:t>Send any questions and comments to work@thetaylorhome.org</a:t>
            </a:r>
          </a:p>
        </p:txBody>
      </p:sp>
    </p:spTree>
    <p:extLst>
      <p:ext uri="{BB962C8B-B14F-4D97-AF65-F5344CB8AC3E}">
        <p14:creationId xmlns:p14="http://schemas.microsoft.com/office/powerpoint/2010/main" val="419288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63AC5-826A-4801-930C-3336D2B2F184}"/>
              </a:ext>
            </a:extLst>
          </p:cNvPr>
          <p:cNvSpPr/>
          <p:nvPr/>
        </p:nvSpPr>
        <p:spPr>
          <a:xfrm>
            <a:off x="258186" y="897467"/>
            <a:ext cx="2751665"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18821" y="459690"/>
            <a:ext cx="8592720" cy="353943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i="1" dirty="0"/>
              <a:t>Federal legislative body: </a:t>
            </a:r>
            <a:r>
              <a:rPr lang="en-US" sz="2400" i="0" dirty="0">
                <a:solidFill>
                  <a:srgbClr val="202124"/>
                </a:solidFill>
                <a:effectLst/>
              </a:rPr>
              <a:t>“</a:t>
            </a:r>
            <a:r>
              <a:rPr lang="en-US" sz="2400" b="1" i="0" dirty="0">
                <a:solidFill>
                  <a:srgbClr val="FF0000"/>
                </a:solidFill>
                <a:effectLst/>
              </a:rPr>
              <a:t>All</a:t>
            </a:r>
            <a:r>
              <a:rPr lang="en-US" sz="2400" i="0" dirty="0">
                <a:solidFill>
                  <a:srgbClr val="202124"/>
                </a:solidFill>
                <a:effectLst/>
              </a:rPr>
              <a:t> legislative Powers herein granted shall be vested in a Congress of the United States, which shall consist of a Senate and House of Representatives.”</a:t>
            </a:r>
            <a:r>
              <a:rPr lang="en-US" sz="2400" dirty="0"/>
              <a:t> (Article 1, Section 1) </a:t>
            </a:r>
          </a:p>
          <a:p>
            <a:r>
              <a:rPr lang="en-US" sz="2400" dirty="0"/>
              <a:t>Note: </a:t>
            </a:r>
            <a:r>
              <a:rPr lang="en-US" sz="2400" b="1" i="1" u="sng" dirty="0">
                <a:solidFill>
                  <a:srgbClr val="FF0000"/>
                </a:solidFill>
              </a:rPr>
              <a:t>All:</a:t>
            </a:r>
            <a:r>
              <a:rPr lang="en-US" sz="2400" i="1" u="sng" dirty="0">
                <a:solidFill>
                  <a:srgbClr val="FF0000"/>
                </a:solidFill>
              </a:rPr>
              <a:t> </a:t>
            </a:r>
            <a:r>
              <a:rPr lang="en-US" sz="2400" i="1" u="sng" dirty="0"/>
              <a:t>The very first word after the Preamble!!</a:t>
            </a:r>
            <a:endParaRPr lang="en-US" sz="2400" dirty="0"/>
          </a:p>
          <a:p>
            <a:pPr marL="342900" indent="-342900">
              <a:buFont typeface="Arial" panose="020B0604020202020204" pitchFamily="34" charset="0"/>
              <a:buChar char="•"/>
            </a:pPr>
            <a:r>
              <a:rPr lang="en-US" sz="2400" b="1" i="1" dirty="0"/>
              <a:t>Federal legislative limitations</a:t>
            </a:r>
            <a:r>
              <a:rPr lang="en-US" sz="2400" dirty="0"/>
              <a:t>: Congressional legislative power is limited to 18 powers (the </a:t>
            </a:r>
            <a:r>
              <a:rPr lang="en-US" sz="2400" i="1" dirty="0"/>
              <a:t>Doctrine of Enumerated Powers) </a:t>
            </a:r>
            <a:r>
              <a:rPr lang="en-US" sz="2400" dirty="0"/>
              <a:t>and does </a:t>
            </a:r>
            <a:r>
              <a:rPr lang="en-US" sz="2400" dirty="0">
                <a:solidFill>
                  <a:srgbClr val="FF0000"/>
                </a:solidFill>
              </a:rPr>
              <a:t>not</a:t>
            </a:r>
            <a:r>
              <a:rPr lang="en-US" sz="2400" dirty="0"/>
              <a:t> include abortion (Article 1, Section 8)</a:t>
            </a:r>
            <a:endParaRPr lang="en-US" sz="2400" b="1" dirty="0"/>
          </a:p>
        </p:txBody>
      </p:sp>
      <p:sp>
        <p:nvSpPr>
          <p:cNvPr id="2" name="Footer Placeholder 1">
            <a:extLst>
              <a:ext uri="{FF2B5EF4-FFF2-40B4-BE49-F238E27FC236}">
                <a16:creationId xmlns:a16="http://schemas.microsoft.com/office/drawing/2014/main" id="{3881E0B8-5FD3-42B6-9ADE-286C6F6B43D3}"/>
              </a:ext>
            </a:extLst>
          </p:cNvPr>
          <p:cNvSpPr>
            <a:spLocks noGrp="1"/>
          </p:cNvSpPr>
          <p:nvPr>
            <p:ph type="ftr" sz="quarter" idx="11"/>
          </p:nvPr>
        </p:nvSpPr>
        <p:spPr/>
        <p:txBody>
          <a:bodyPr/>
          <a:lstStyle/>
          <a:p>
            <a:r>
              <a:rPr lang="en-US"/>
              <a:t>Send any questions and comments to work@thetaylorhome.org</a:t>
            </a:r>
          </a:p>
        </p:txBody>
      </p:sp>
      <p:sp>
        <p:nvSpPr>
          <p:cNvPr id="3" name="TextBox 2">
            <a:extLst>
              <a:ext uri="{FF2B5EF4-FFF2-40B4-BE49-F238E27FC236}">
                <a16:creationId xmlns:a16="http://schemas.microsoft.com/office/drawing/2014/main" id="{5BA456F6-118D-4869-AF0F-C657081084A0}"/>
              </a:ext>
            </a:extLst>
          </p:cNvPr>
          <p:cNvSpPr txBox="1"/>
          <p:nvPr/>
        </p:nvSpPr>
        <p:spPr>
          <a:xfrm>
            <a:off x="2937932" y="136525"/>
            <a:ext cx="6587067" cy="646331"/>
          </a:xfrm>
          <a:prstGeom prst="rect">
            <a:avLst/>
          </a:prstGeom>
          <a:noFill/>
        </p:spPr>
        <p:txBody>
          <a:bodyPr wrap="square" rtlCol="0">
            <a:spAutoFit/>
          </a:bodyPr>
          <a:lstStyle/>
          <a:p>
            <a:r>
              <a:rPr lang="en-US" sz="3600" b="1" i="1" dirty="0">
                <a:latin typeface="+mj-lt"/>
              </a:rPr>
              <a:t>1. Constitutional law violated (1)</a:t>
            </a:r>
            <a:endParaRPr lang="en-US" sz="3600" dirty="0">
              <a:latin typeface="+mj-lt"/>
            </a:endParaRPr>
          </a:p>
        </p:txBody>
      </p:sp>
      <p:sp>
        <p:nvSpPr>
          <p:cNvPr id="4" name="TextBox 3">
            <a:extLst>
              <a:ext uri="{FF2B5EF4-FFF2-40B4-BE49-F238E27FC236}">
                <a16:creationId xmlns:a16="http://schemas.microsoft.com/office/drawing/2014/main" id="{D4842BBF-F79A-41B3-9CBF-26C68D02103B}"/>
              </a:ext>
            </a:extLst>
          </p:cNvPr>
          <p:cNvSpPr txBox="1"/>
          <p:nvPr/>
        </p:nvSpPr>
        <p:spPr>
          <a:xfrm flipH="1">
            <a:off x="-61940" y="939168"/>
            <a:ext cx="3037827" cy="830997"/>
          </a:xfrm>
          <a:prstGeom prst="rect">
            <a:avLst/>
          </a:prstGeom>
          <a:noFill/>
        </p:spPr>
        <p:txBody>
          <a:bodyPr wrap="square" rtlCol="0">
            <a:spAutoFit/>
          </a:bodyPr>
          <a:lstStyle/>
          <a:p>
            <a:pPr algn="ctr"/>
            <a:r>
              <a:rPr lang="en-US" sz="2300" dirty="0"/>
              <a:t>     </a:t>
            </a:r>
            <a:r>
              <a:rPr lang="en-US" sz="2400" dirty="0"/>
              <a:t>Do judges </a:t>
            </a:r>
            <a:r>
              <a:rPr lang="en-US" sz="2400" i="1" u="sng" dirty="0"/>
              <a:t>make</a:t>
            </a:r>
            <a:r>
              <a:rPr lang="en-US" sz="2400" dirty="0"/>
              <a:t> </a:t>
            </a:r>
          </a:p>
          <a:p>
            <a:pPr algn="ctr"/>
            <a:r>
              <a:rPr lang="en-US" sz="2400" dirty="0"/>
              <a:t>     law or </a:t>
            </a:r>
            <a:r>
              <a:rPr lang="en-US" sz="2400" i="1" u="sng" dirty="0"/>
              <a:t>discover</a:t>
            </a:r>
            <a:r>
              <a:rPr lang="en-US" sz="2400" dirty="0"/>
              <a:t> it?</a:t>
            </a:r>
          </a:p>
        </p:txBody>
      </p:sp>
      <p:sp>
        <p:nvSpPr>
          <p:cNvPr id="9" name="Rectangle 8">
            <a:extLst>
              <a:ext uri="{FF2B5EF4-FFF2-40B4-BE49-F238E27FC236}">
                <a16:creationId xmlns:a16="http://schemas.microsoft.com/office/drawing/2014/main" id="{0BDE4307-9064-4B93-B52A-27C092AD29F1}"/>
              </a:ext>
            </a:extLst>
          </p:cNvPr>
          <p:cNvSpPr/>
          <p:nvPr/>
        </p:nvSpPr>
        <p:spPr>
          <a:xfrm>
            <a:off x="277678" y="2163343"/>
            <a:ext cx="2732867" cy="158738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i="1" dirty="0">
                <a:solidFill>
                  <a:schemeClr val="tx1"/>
                </a:solidFill>
              </a:rPr>
              <a:t>Roe v. Wade </a:t>
            </a:r>
            <a:r>
              <a:rPr lang="en-US" sz="2300" i="1" u="sng" dirty="0">
                <a:solidFill>
                  <a:schemeClr val="tx1"/>
                </a:solidFill>
              </a:rPr>
              <a:t>discovered</a:t>
            </a:r>
            <a:r>
              <a:rPr lang="en-US" sz="2300" dirty="0">
                <a:solidFill>
                  <a:schemeClr val="tx1"/>
                </a:solidFill>
              </a:rPr>
              <a:t> </a:t>
            </a:r>
            <a:r>
              <a:rPr lang="en-US" sz="2300" i="1" dirty="0">
                <a:solidFill>
                  <a:schemeClr val="tx1"/>
                </a:solidFill>
              </a:rPr>
              <a:t>law! Congress </a:t>
            </a:r>
            <a:r>
              <a:rPr lang="en-US" sz="2300" i="1" u="sng" dirty="0">
                <a:solidFill>
                  <a:schemeClr val="tx1"/>
                </a:solidFill>
              </a:rPr>
              <a:t>never</a:t>
            </a:r>
            <a:r>
              <a:rPr lang="en-US" sz="2300" i="1" dirty="0">
                <a:solidFill>
                  <a:schemeClr val="tx1"/>
                </a:solidFill>
              </a:rPr>
              <a:t> “legalized” abortion!</a:t>
            </a:r>
          </a:p>
        </p:txBody>
      </p:sp>
      <p:pic>
        <p:nvPicPr>
          <p:cNvPr id="1028" name="Picture 4" descr="Photographing Trains by Lara Hartley">
            <a:extLst>
              <a:ext uri="{FF2B5EF4-FFF2-40B4-BE49-F238E27FC236}">
                <a16:creationId xmlns:a16="http://schemas.microsoft.com/office/drawing/2014/main" id="{EB5BFCC3-1E76-4D04-98D2-BFEEF18B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98" y="4165599"/>
            <a:ext cx="2732867" cy="1873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5EA299-C5B1-4D33-A8A4-1DB3C6DED5FD}"/>
              </a:ext>
            </a:extLst>
          </p:cNvPr>
          <p:cNvSpPr txBox="1"/>
          <p:nvPr/>
        </p:nvSpPr>
        <p:spPr>
          <a:xfrm>
            <a:off x="3597482" y="4625445"/>
            <a:ext cx="8414059" cy="954107"/>
          </a:xfrm>
          <a:prstGeom prst="rect">
            <a:avLst/>
          </a:prstGeom>
          <a:solidFill>
            <a:schemeClr val="accent4">
              <a:lumMod val="60000"/>
              <a:lumOff val="40000"/>
            </a:schemeClr>
          </a:solidFill>
        </p:spPr>
        <p:txBody>
          <a:bodyPr wrap="square" rtlCol="0">
            <a:spAutoFit/>
          </a:bodyPr>
          <a:lstStyle/>
          <a:p>
            <a:r>
              <a:rPr lang="en-US" sz="2800" i="1" dirty="0"/>
              <a:t>The Federal Government keeps adding cars to the train. </a:t>
            </a:r>
          </a:p>
          <a:p>
            <a:r>
              <a:rPr lang="en-US" sz="2800" i="1" dirty="0"/>
              <a:t>And </a:t>
            </a:r>
            <a:r>
              <a:rPr lang="en-US" sz="2800" i="1" u="sng" dirty="0"/>
              <a:t>Roe v. Wade is one of the worst!</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02957" y="691892"/>
            <a:ext cx="4989043" cy="6001643"/>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a:t>Further Federal legislative limitations: </a:t>
            </a:r>
            <a:r>
              <a:rPr lang="en-US" sz="2400" b="0" i="0" dirty="0">
                <a:solidFill>
                  <a:srgbClr val="202124"/>
                </a:solidFill>
                <a:effectLst/>
              </a:rPr>
              <a:t>“The powers not delegated to the United States by the Constitution, nor prohibited by it to the States, are reserved to the States respectively, or to the people.” (</a:t>
            </a:r>
            <a:r>
              <a:rPr lang="en-US" sz="2400" dirty="0"/>
              <a:t>10</a:t>
            </a:r>
            <a:r>
              <a:rPr lang="en-US" sz="2400" baseline="30000" dirty="0"/>
              <a:t>th</a:t>
            </a:r>
            <a:r>
              <a:rPr lang="en-US" sz="2400" dirty="0"/>
              <a:t> Amendment) </a:t>
            </a:r>
            <a:r>
              <a:rPr lang="en-US" sz="2400" i="1" dirty="0"/>
              <a:t>Roe </a:t>
            </a:r>
            <a:r>
              <a:rPr lang="en-US" sz="2400" dirty="0"/>
              <a:t>was a power grab from the States</a:t>
            </a:r>
          </a:p>
          <a:p>
            <a:pPr marL="342900" indent="-342900">
              <a:buFont typeface="Arial" panose="020B0604020202020204" pitchFamily="34" charset="0"/>
              <a:buChar char="•"/>
            </a:pPr>
            <a:r>
              <a:rPr lang="en-US" sz="2400" dirty="0"/>
              <a:t>Article 3: Courts are to </a:t>
            </a:r>
            <a:r>
              <a:rPr lang="en-US" sz="2400" i="1" u="sng" dirty="0"/>
              <a:t>decide cases, </a:t>
            </a:r>
            <a:r>
              <a:rPr lang="en-US" sz="2400" dirty="0"/>
              <a:t>not strike down laws </a:t>
            </a:r>
          </a:p>
          <a:p>
            <a:pPr marL="342900" indent="-342900">
              <a:buFont typeface="Arial" panose="020B0604020202020204" pitchFamily="34" charset="0"/>
              <a:buChar char="•"/>
            </a:pPr>
            <a:r>
              <a:rPr lang="en-US" sz="2400" i="1" dirty="0"/>
              <a:t>Marbury v. Madison</a:t>
            </a:r>
            <a:r>
              <a:rPr lang="en-US" sz="2400" dirty="0"/>
              <a:t>: </a:t>
            </a:r>
            <a:r>
              <a:rPr lang="en-US" sz="2400" b="1" dirty="0"/>
              <a:t>Extra-constitutional</a:t>
            </a:r>
            <a:r>
              <a:rPr lang="en-US" sz="2400" dirty="0"/>
              <a:t> ruling that Courts </a:t>
            </a:r>
            <a:r>
              <a:rPr lang="en-US" sz="2400" i="1" u="sng" dirty="0"/>
              <a:t>can</a:t>
            </a:r>
            <a:r>
              <a:rPr lang="en-US" sz="2400" dirty="0"/>
              <a:t> strike down </a:t>
            </a:r>
            <a:r>
              <a:rPr lang="en-US" sz="2400" b="1" dirty="0"/>
              <a:t>unconstitutional </a:t>
            </a:r>
            <a:r>
              <a:rPr lang="en-US" sz="2400" dirty="0"/>
              <a:t>laws; </a:t>
            </a:r>
            <a:r>
              <a:rPr lang="en-US" sz="2400" i="1" u="sng" dirty="0"/>
              <a:t>so what prevents another body from checking a </a:t>
            </a:r>
            <a:r>
              <a:rPr lang="en-US" sz="2400" b="1" i="1" u="sng" dirty="0"/>
              <a:t>court’s</a:t>
            </a:r>
            <a:r>
              <a:rPr lang="en-US" sz="2400" i="1" u="sng" dirty="0"/>
              <a:t> unconstitutional decisions?</a:t>
            </a:r>
            <a:endParaRPr lang="en-US" sz="2400" dirty="0"/>
          </a:p>
        </p:txBody>
      </p:sp>
      <p:sp>
        <p:nvSpPr>
          <p:cNvPr id="2" name="Footer Placeholder 1">
            <a:extLst>
              <a:ext uri="{FF2B5EF4-FFF2-40B4-BE49-F238E27FC236}">
                <a16:creationId xmlns:a16="http://schemas.microsoft.com/office/drawing/2014/main" id="{3881E0B8-5FD3-42B6-9ADE-286C6F6B43D3}"/>
              </a:ext>
            </a:extLst>
          </p:cNvPr>
          <p:cNvSpPr>
            <a:spLocks noGrp="1"/>
          </p:cNvSpPr>
          <p:nvPr>
            <p:ph type="ftr" sz="quarter" idx="11"/>
          </p:nvPr>
        </p:nvSpPr>
        <p:spPr/>
        <p:txBody>
          <a:bodyPr/>
          <a:lstStyle/>
          <a:p>
            <a:r>
              <a:rPr lang="en-US"/>
              <a:t>Send any questions and comments to work@thetaylorhome.org</a:t>
            </a:r>
          </a:p>
        </p:txBody>
      </p:sp>
      <p:sp>
        <p:nvSpPr>
          <p:cNvPr id="3" name="TextBox 2">
            <a:extLst>
              <a:ext uri="{FF2B5EF4-FFF2-40B4-BE49-F238E27FC236}">
                <a16:creationId xmlns:a16="http://schemas.microsoft.com/office/drawing/2014/main" id="{5BA456F6-118D-4869-AF0F-C657081084A0}"/>
              </a:ext>
            </a:extLst>
          </p:cNvPr>
          <p:cNvSpPr txBox="1"/>
          <p:nvPr/>
        </p:nvSpPr>
        <p:spPr>
          <a:xfrm>
            <a:off x="2937932" y="136525"/>
            <a:ext cx="6587067" cy="646331"/>
          </a:xfrm>
          <a:prstGeom prst="rect">
            <a:avLst/>
          </a:prstGeom>
          <a:noFill/>
        </p:spPr>
        <p:txBody>
          <a:bodyPr wrap="square" rtlCol="0">
            <a:spAutoFit/>
          </a:bodyPr>
          <a:lstStyle/>
          <a:p>
            <a:r>
              <a:rPr lang="en-US" sz="3600" b="1" i="1" dirty="0">
                <a:latin typeface="+mj-lt"/>
              </a:rPr>
              <a:t>1. Constitutional law violated (2</a:t>
            </a:r>
            <a:r>
              <a:rPr lang="en-US" sz="3600" b="1" i="1" dirty="0"/>
              <a:t>)</a:t>
            </a:r>
            <a:endParaRPr lang="en-US" sz="3600" dirty="0"/>
          </a:p>
        </p:txBody>
      </p:sp>
      <p:pic>
        <p:nvPicPr>
          <p:cNvPr id="2054" name="Picture 6" descr="Key Judicial Concepts (Teacher Resources)">
            <a:extLst>
              <a:ext uri="{FF2B5EF4-FFF2-40B4-BE49-F238E27FC236}">
                <a16:creationId xmlns:a16="http://schemas.microsoft.com/office/drawing/2014/main" id="{96AFA2C4-89BA-474F-95DE-5146F9309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723"/>
          <a:stretch/>
        </p:blipFill>
        <p:spPr bwMode="auto">
          <a:xfrm>
            <a:off x="256176" y="960656"/>
            <a:ext cx="6855824" cy="3454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242C58-2CA1-46B6-922B-3D70242C8A9B}"/>
              </a:ext>
            </a:extLst>
          </p:cNvPr>
          <p:cNvSpPr txBox="1"/>
          <p:nvPr/>
        </p:nvSpPr>
        <p:spPr>
          <a:xfrm>
            <a:off x="347133" y="4262682"/>
            <a:ext cx="6019800" cy="2677656"/>
          </a:xfrm>
          <a:prstGeom prst="rect">
            <a:avLst/>
          </a:prstGeom>
          <a:noFill/>
        </p:spPr>
        <p:txBody>
          <a:bodyPr wrap="square" rtlCol="0">
            <a:spAutoFit/>
          </a:bodyPr>
          <a:lstStyle/>
          <a:p>
            <a:r>
              <a:rPr lang="en-US" sz="2400" b="0" i="1" dirty="0">
                <a:solidFill>
                  <a:srgbClr val="FF0000"/>
                </a:solidFill>
                <a:effectLst/>
              </a:rPr>
              <a:t>As an exercise of raw judicial power, the Court perhaps has authority to do what it does today; but, in my view, its judgment is an improvident and extravagant exercise of the power of judicial review that the Constitution extends to this Court.</a:t>
            </a:r>
          </a:p>
          <a:p>
            <a:r>
              <a:rPr lang="en-US" sz="2400" i="1" dirty="0">
                <a:solidFill>
                  <a:srgbClr val="FF0000"/>
                </a:solidFill>
              </a:rPr>
              <a:t>     - Justice Byron White’s Dissent</a:t>
            </a:r>
          </a:p>
        </p:txBody>
      </p:sp>
    </p:spTree>
    <p:extLst>
      <p:ext uri="{BB962C8B-B14F-4D97-AF65-F5344CB8AC3E}">
        <p14:creationId xmlns:p14="http://schemas.microsoft.com/office/powerpoint/2010/main" val="164560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81F0-E5B4-4C56-9632-76E555F89736}"/>
              </a:ext>
            </a:extLst>
          </p:cNvPr>
          <p:cNvSpPr>
            <a:spLocks noGrp="1"/>
          </p:cNvSpPr>
          <p:nvPr>
            <p:ph type="title"/>
          </p:nvPr>
        </p:nvSpPr>
        <p:spPr>
          <a:xfrm>
            <a:off x="4577362" y="1212851"/>
            <a:ext cx="7222067" cy="5069560"/>
          </a:xfrm>
        </p:spPr>
        <p:txBody>
          <a:bodyPr>
            <a:noAutofit/>
          </a:bodyPr>
          <a:lstStyle/>
          <a:p>
            <a:pPr marL="0" indent="0">
              <a:buNone/>
            </a:pPr>
            <a:r>
              <a:rPr lang="en-US" sz="2400" b="1" dirty="0">
                <a:solidFill>
                  <a:srgbClr val="000000"/>
                </a:solidFill>
                <a:effectLst/>
                <a:latin typeface="+mn-lt"/>
              </a:rPr>
              <a:t>Roe v. Wade </a:t>
            </a:r>
            <a:r>
              <a:rPr lang="en-US" sz="2400" b="1" dirty="0">
                <a:solidFill>
                  <a:srgbClr val="202122"/>
                </a:solidFill>
                <a:effectLst/>
                <a:latin typeface="+mn-lt"/>
              </a:rPr>
              <a:t>410 U.S. 113 (1973):</a:t>
            </a:r>
            <a:br>
              <a:rPr lang="en-US" sz="2400" b="0" i="1" dirty="0">
                <a:solidFill>
                  <a:srgbClr val="202122"/>
                </a:solidFill>
                <a:effectLst/>
                <a:latin typeface="+mn-lt"/>
              </a:rPr>
            </a:br>
            <a:r>
              <a:rPr lang="en-US" sz="2400" b="0" i="1" dirty="0">
                <a:solidFill>
                  <a:srgbClr val="000000"/>
                </a:solidFill>
                <a:effectLst/>
                <a:latin typeface="+mn-lt"/>
              </a:rPr>
              <a:t>The appellee and certain amici argue that the fetus is a "person" within the language and meaning of the Fourteenth Amendment...If this suggestion of personhood is established, the appellant's case, of course, collapses, for the fetus' right to life would then be guaranteed specifically by the Amendment…</a:t>
            </a:r>
            <a:r>
              <a:rPr lang="en-US" sz="2400" b="0" i="1" dirty="0">
                <a:solidFill>
                  <a:srgbClr val="333333"/>
                </a:solidFill>
                <a:effectLst/>
                <a:latin typeface="+mn-lt"/>
              </a:rPr>
              <a:t>On the other hand...the appellee conceded on </a:t>
            </a:r>
            <a:r>
              <a:rPr lang="en-US" sz="2400" b="0" i="1" dirty="0" err="1">
                <a:solidFill>
                  <a:srgbClr val="333333"/>
                </a:solidFill>
                <a:effectLst/>
                <a:latin typeface="+mn-lt"/>
              </a:rPr>
              <a:t>reargument</a:t>
            </a:r>
            <a:r>
              <a:rPr lang="en-US" sz="2400" b="0" i="1" dirty="0">
                <a:solidFill>
                  <a:srgbClr val="333333"/>
                </a:solidFill>
                <a:effectLst/>
                <a:latin typeface="+mn-lt"/>
              </a:rPr>
              <a:t> that no case could be cited that holds that a fetus is a person within the meaning of the Fourteenth Amendment. </a:t>
            </a:r>
            <a:br>
              <a:rPr lang="en-US" sz="2400" b="0" i="1" dirty="0">
                <a:solidFill>
                  <a:srgbClr val="333333"/>
                </a:solidFill>
                <a:effectLst/>
                <a:latin typeface="+mn-lt"/>
              </a:rPr>
            </a:br>
            <a:br>
              <a:rPr lang="en-US" sz="2400" b="0" i="1" dirty="0">
                <a:solidFill>
                  <a:srgbClr val="333333"/>
                </a:solidFill>
                <a:effectLst/>
                <a:latin typeface="+mn-lt"/>
              </a:rPr>
            </a:br>
            <a:r>
              <a:rPr lang="en-US" sz="2400" b="1" dirty="0">
                <a:latin typeface="+mn-lt"/>
              </a:rPr>
              <a:t>14</a:t>
            </a:r>
            <a:r>
              <a:rPr lang="en-US" sz="2400" b="1" baseline="30000" dirty="0">
                <a:latin typeface="+mn-lt"/>
              </a:rPr>
              <a:t>th </a:t>
            </a:r>
            <a:r>
              <a:rPr lang="en-US" sz="2400" b="1" dirty="0">
                <a:latin typeface="+mn-lt"/>
              </a:rPr>
              <a:t> Amendment: </a:t>
            </a:r>
            <a:br>
              <a:rPr lang="en-US" sz="2400" dirty="0">
                <a:latin typeface="+mn-lt"/>
              </a:rPr>
            </a:br>
            <a:r>
              <a:rPr lang="en-US" sz="2400" b="0" i="0" dirty="0">
                <a:solidFill>
                  <a:srgbClr val="000000"/>
                </a:solidFill>
                <a:effectLst/>
                <a:latin typeface="+mn-lt"/>
              </a:rPr>
              <a:t>     </a:t>
            </a:r>
            <a:r>
              <a:rPr lang="en-US" sz="2400" b="0" i="1" dirty="0">
                <a:solidFill>
                  <a:srgbClr val="000000"/>
                </a:solidFill>
                <a:effectLst/>
                <a:latin typeface="+mn-lt"/>
              </a:rPr>
              <a:t>All persons born or naturalized in the United States, and subject to the jurisdiction thereof, are citizens of the United States and of the State wherein they reside…nor shall any State deprive any person of life, liberty, or property, without due process of law; </a:t>
            </a:r>
            <a:br>
              <a:rPr lang="en-US" sz="2400" i="1" dirty="0">
                <a:latin typeface="+mn-lt"/>
              </a:rPr>
            </a:br>
            <a:endParaRPr lang="en-US" sz="2400" i="1" dirty="0">
              <a:latin typeface="+mn-lt"/>
            </a:endParaRPr>
          </a:p>
        </p:txBody>
      </p:sp>
      <p:sp>
        <p:nvSpPr>
          <p:cNvPr id="4" name="Footer Placeholder 3">
            <a:extLst>
              <a:ext uri="{FF2B5EF4-FFF2-40B4-BE49-F238E27FC236}">
                <a16:creationId xmlns:a16="http://schemas.microsoft.com/office/drawing/2014/main" id="{CBC6DDB1-1C91-49A7-AA4D-ED4DCBB67324}"/>
              </a:ext>
            </a:extLst>
          </p:cNvPr>
          <p:cNvSpPr>
            <a:spLocks noGrp="1"/>
          </p:cNvSpPr>
          <p:nvPr>
            <p:ph type="ftr" sz="quarter" idx="11"/>
          </p:nvPr>
        </p:nvSpPr>
        <p:spPr/>
        <p:txBody>
          <a:bodyPr/>
          <a:lstStyle/>
          <a:p>
            <a:r>
              <a:rPr lang="en-US"/>
              <a:t>Send any questions and comments to work@thetaylorhome.org</a:t>
            </a:r>
          </a:p>
        </p:txBody>
      </p:sp>
      <p:pic>
        <p:nvPicPr>
          <p:cNvPr id="1026" name="Picture 2" descr="Two die as building collapses in Lagos - The Eagle Online">
            <a:extLst>
              <a:ext uri="{FF2B5EF4-FFF2-40B4-BE49-F238E27FC236}">
                <a16:creationId xmlns:a16="http://schemas.microsoft.com/office/drawing/2014/main" id="{E0BC6410-E743-4908-B56A-B6E6A74CE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74" y="901186"/>
            <a:ext cx="3424132" cy="2268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16F29A-9E08-43E3-AA98-2D952D037848}"/>
              </a:ext>
            </a:extLst>
          </p:cNvPr>
          <p:cNvSpPr txBox="1"/>
          <p:nvPr/>
        </p:nvSpPr>
        <p:spPr>
          <a:xfrm flipH="1">
            <a:off x="1512992" y="3169493"/>
            <a:ext cx="1986281" cy="400110"/>
          </a:xfrm>
          <a:prstGeom prst="rect">
            <a:avLst/>
          </a:prstGeom>
          <a:noFill/>
        </p:spPr>
        <p:txBody>
          <a:bodyPr wrap="square" rtlCol="0">
            <a:spAutoFit/>
          </a:bodyPr>
          <a:lstStyle/>
          <a:p>
            <a:r>
              <a:rPr lang="en-US" sz="2000" i="1" dirty="0"/>
              <a:t>Roe v. Wade?</a:t>
            </a:r>
          </a:p>
        </p:txBody>
      </p:sp>
      <p:pic>
        <p:nvPicPr>
          <p:cNvPr id="1030" name="Picture 6" descr="American-National-Passport | Understand Contract Law and ...">
            <a:extLst>
              <a:ext uri="{FF2B5EF4-FFF2-40B4-BE49-F238E27FC236}">
                <a16:creationId xmlns:a16="http://schemas.microsoft.com/office/drawing/2014/main" id="{47D72DE9-1C51-47AE-8613-F73DC4A1D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80" y="3800089"/>
            <a:ext cx="3494120" cy="243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03F593-AD0C-4200-9D00-613ED0C9E44E}"/>
              </a:ext>
            </a:extLst>
          </p:cNvPr>
          <p:cNvSpPr txBox="1"/>
          <p:nvPr/>
        </p:nvSpPr>
        <p:spPr>
          <a:xfrm>
            <a:off x="500207" y="6240076"/>
            <a:ext cx="3826931" cy="400110"/>
          </a:xfrm>
          <a:prstGeom prst="rect">
            <a:avLst/>
          </a:prstGeom>
          <a:noFill/>
        </p:spPr>
        <p:txBody>
          <a:bodyPr wrap="square" rtlCol="0">
            <a:spAutoFit/>
          </a:bodyPr>
          <a:lstStyle/>
          <a:p>
            <a:r>
              <a:rPr lang="en-US" sz="2000" dirty="0"/>
              <a:t>Who is a citizen? What is a person?</a:t>
            </a:r>
          </a:p>
        </p:txBody>
      </p:sp>
      <p:sp>
        <p:nvSpPr>
          <p:cNvPr id="9" name="TextBox 8">
            <a:extLst>
              <a:ext uri="{FF2B5EF4-FFF2-40B4-BE49-F238E27FC236}">
                <a16:creationId xmlns:a16="http://schemas.microsoft.com/office/drawing/2014/main" id="{F509A69D-0FD4-4080-83BC-5C8D58E4CE38}"/>
              </a:ext>
            </a:extLst>
          </p:cNvPr>
          <p:cNvSpPr txBox="1"/>
          <p:nvPr/>
        </p:nvSpPr>
        <p:spPr>
          <a:xfrm>
            <a:off x="2937932" y="136525"/>
            <a:ext cx="6587067" cy="646331"/>
          </a:xfrm>
          <a:prstGeom prst="rect">
            <a:avLst/>
          </a:prstGeom>
          <a:noFill/>
        </p:spPr>
        <p:txBody>
          <a:bodyPr wrap="square" rtlCol="0">
            <a:spAutoFit/>
          </a:bodyPr>
          <a:lstStyle/>
          <a:p>
            <a:r>
              <a:rPr lang="en-US" sz="3600" b="1" i="1" dirty="0">
                <a:latin typeface="+mj-lt"/>
              </a:rPr>
              <a:t>1. Constitutional law violated (3)</a:t>
            </a:r>
            <a:endParaRPr lang="en-US" sz="3600" dirty="0">
              <a:latin typeface="+mj-lt"/>
            </a:endParaRPr>
          </a:p>
        </p:txBody>
      </p:sp>
    </p:spTree>
    <p:extLst>
      <p:ext uri="{BB962C8B-B14F-4D97-AF65-F5344CB8AC3E}">
        <p14:creationId xmlns:p14="http://schemas.microsoft.com/office/powerpoint/2010/main" val="359467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81F0-E5B4-4C56-9632-76E555F89736}"/>
              </a:ext>
            </a:extLst>
          </p:cNvPr>
          <p:cNvSpPr>
            <a:spLocks noGrp="1"/>
          </p:cNvSpPr>
          <p:nvPr>
            <p:ph type="title"/>
          </p:nvPr>
        </p:nvSpPr>
        <p:spPr>
          <a:xfrm>
            <a:off x="688553" y="773641"/>
            <a:ext cx="10515600" cy="334013"/>
          </a:xfrm>
        </p:spPr>
        <p:txBody>
          <a:bodyPr>
            <a:noAutofit/>
          </a:bodyPr>
          <a:lstStyle/>
          <a:p>
            <a:pPr marL="0" indent="0" algn="ctr">
              <a:buNone/>
            </a:pPr>
            <a:r>
              <a:rPr lang="en-US" sz="2400" i="1" dirty="0">
                <a:solidFill>
                  <a:srgbClr val="FF0000"/>
                </a:solidFill>
                <a:latin typeface="+mn-lt"/>
              </a:rPr>
              <a:t>14</a:t>
            </a:r>
            <a:r>
              <a:rPr lang="en-US" sz="2400" i="1" baseline="30000" dirty="0">
                <a:solidFill>
                  <a:srgbClr val="FF0000"/>
                </a:solidFill>
                <a:latin typeface="+mn-lt"/>
              </a:rPr>
              <a:t>th</a:t>
            </a:r>
            <a:r>
              <a:rPr lang="en-US" sz="2400" i="1" dirty="0">
                <a:solidFill>
                  <a:srgbClr val="FF0000"/>
                </a:solidFill>
                <a:latin typeface="+mn-lt"/>
              </a:rPr>
              <a:t> Amendment: Are the unborn neither citizens nor persons? </a:t>
            </a:r>
            <a:endParaRPr lang="en-US" sz="2400" i="1" dirty="0">
              <a:latin typeface="+mn-lt"/>
            </a:endParaRPr>
          </a:p>
        </p:txBody>
      </p:sp>
      <p:sp>
        <p:nvSpPr>
          <p:cNvPr id="4" name="Footer Placeholder 3">
            <a:extLst>
              <a:ext uri="{FF2B5EF4-FFF2-40B4-BE49-F238E27FC236}">
                <a16:creationId xmlns:a16="http://schemas.microsoft.com/office/drawing/2014/main" id="{CBC6DDB1-1C91-49A7-AA4D-ED4DCBB67324}"/>
              </a:ext>
            </a:extLst>
          </p:cNvPr>
          <p:cNvSpPr>
            <a:spLocks noGrp="1"/>
          </p:cNvSpPr>
          <p:nvPr>
            <p:ph type="ftr" sz="quarter" idx="11"/>
          </p:nvPr>
        </p:nvSpPr>
        <p:spPr/>
        <p:txBody>
          <a:bodyPr/>
          <a:lstStyle/>
          <a:p>
            <a:r>
              <a:rPr lang="en-US"/>
              <a:t>Send any questions and comments to work@thetaylorhome.org</a:t>
            </a:r>
          </a:p>
        </p:txBody>
      </p:sp>
      <p:sp>
        <p:nvSpPr>
          <p:cNvPr id="5" name="TextBox 4">
            <a:extLst>
              <a:ext uri="{FF2B5EF4-FFF2-40B4-BE49-F238E27FC236}">
                <a16:creationId xmlns:a16="http://schemas.microsoft.com/office/drawing/2014/main" id="{BB8DB66B-FE1A-42F5-8D0A-7143BE6360F1}"/>
              </a:ext>
            </a:extLst>
          </p:cNvPr>
          <p:cNvSpPr txBox="1"/>
          <p:nvPr/>
        </p:nvSpPr>
        <p:spPr>
          <a:xfrm>
            <a:off x="2937932" y="136525"/>
            <a:ext cx="6587067" cy="646331"/>
          </a:xfrm>
          <a:prstGeom prst="rect">
            <a:avLst/>
          </a:prstGeom>
          <a:noFill/>
        </p:spPr>
        <p:txBody>
          <a:bodyPr wrap="square" rtlCol="0">
            <a:spAutoFit/>
          </a:bodyPr>
          <a:lstStyle/>
          <a:p>
            <a:r>
              <a:rPr lang="en-US" sz="3600" b="1" i="1" dirty="0">
                <a:latin typeface="+mj-lt"/>
              </a:rPr>
              <a:t>1. Constitutional law violated (4)</a:t>
            </a:r>
            <a:endParaRPr lang="en-US" sz="3600" dirty="0">
              <a:latin typeface="+mj-lt"/>
            </a:endParaRPr>
          </a:p>
        </p:txBody>
      </p:sp>
      <p:sp>
        <p:nvSpPr>
          <p:cNvPr id="6" name="Title 1">
            <a:extLst>
              <a:ext uri="{FF2B5EF4-FFF2-40B4-BE49-F238E27FC236}">
                <a16:creationId xmlns:a16="http://schemas.microsoft.com/office/drawing/2014/main" id="{0D5FC4B5-688F-48D5-A35E-7F8208FACACB}"/>
              </a:ext>
            </a:extLst>
          </p:cNvPr>
          <p:cNvSpPr txBox="1">
            <a:spLocks/>
          </p:cNvSpPr>
          <p:nvPr/>
        </p:nvSpPr>
        <p:spPr>
          <a:xfrm>
            <a:off x="4926966" y="1265456"/>
            <a:ext cx="7044901" cy="4316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i="1" dirty="0">
                <a:latin typeface="+mn-lt"/>
              </a:rPr>
            </a:br>
            <a:br>
              <a:rPr lang="en-US" sz="2400" i="1" dirty="0">
                <a:latin typeface="+mn-lt"/>
              </a:rPr>
            </a:br>
            <a:br>
              <a:rPr lang="en-US" sz="2400" i="1" dirty="0">
                <a:latin typeface="+mn-lt"/>
              </a:rPr>
            </a:br>
            <a:br>
              <a:rPr lang="en-US" sz="2400" dirty="0">
                <a:latin typeface="+mn-lt"/>
              </a:rPr>
            </a:br>
            <a:r>
              <a:rPr lang="en-US" sz="2400" b="1" dirty="0">
                <a:solidFill>
                  <a:srgbClr val="333333"/>
                </a:solidFill>
                <a:latin typeface="+mn-lt"/>
              </a:rPr>
              <a:t>Noah Webster’s 1828 Dictionary’s primary definition of “Person”: </a:t>
            </a:r>
            <a:br>
              <a:rPr lang="en-US" sz="2400" dirty="0">
                <a:solidFill>
                  <a:srgbClr val="333333"/>
                </a:solidFill>
                <a:latin typeface="+mn-lt"/>
              </a:rPr>
            </a:br>
            <a:r>
              <a:rPr lang="en-US" sz="2400" dirty="0">
                <a:solidFill>
                  <a:srgbClr val="333333"/>
                </a:solidFill>
                <a:latin typeface="+mn-lt"/>
              </a:rPr>
              <a:t>    “An individual human being, consisting of body and soul. We apply the word to living beings only, possessed of a rational nature; </a:t>
            </a:r>
            <a:r>
              <a:rPr lang="en-US" sz="2400" dirty="0">
                <a:solidFill>
                  <a:srgbClr val="1C1C1C"/>
                </a:solidFill>
                <a:latin typeface="+mn-lt"/>
              </a:rPr>
              <a:t>the body when dead is not called a </a:t>
            </a:r>
            <a:r>
              <a:rPr lang="en-US" sz="2400" i="1" dirty="0">
                <a:solidFill>
                  <a:srgbClr val="1C1C1C"/>
                </a:solidFill>
                <a:latin typeface="+mn-lt"/>
              </a:rPr>
              <a:t>person…</a:t>
            </a:r>
            <a:r>
              <a:rPr lang="en-US" sz="2400" dirty="0">
                <a:solidFill>
                  <a:srgbClr val="1C1C1C"/>
                </a:solidFill>
                <a:latin typeface="+mn-lt"/>
              </a:rPr>
              <a:t> </a:t>
            </a:r>
            <a:br>
              <a:rPr lang="en-US" sz="2400" dirty="0">
                <a:solidFill>
                  <a:srgbClr val="1C1C1C"/>
                </a:solidFill>
                <a:latin typeface="+mn-lt"/>
              </a:rPr>
            </a:br>
            <a:r>
              <a:rPr lang="en-US" sz="2400" dirty="0">
                <a:solidFill>
                  <a:srgbClr val="333333"/>
                </a:solidFill>
                <a:latin typeface="+mn-lt"/>
                <a:hlinkClick r:id="rId2"/>
              </a:rPr>
              <a:t>http://webstersdictionary1828.com/Dictionary/person</a:t>
            </a:r>
            <a:endParaRPr lang="en-US" sz="2400" dirty="0">
              <a:solidFill>
                <a:srgbClr val="333333"/>
              </a:solidFill>
              <a:latin typeface="+mn-lt"/>
            </a:endParaRPr>
          </a:p>
          <a:p>
            <a:br>
              <a:rPr lang="en-US" sz="2400" dirty="0">
                <a:solidFill>
                  <a:srgbClr val="1C1C1C"/>
                </a:solidFill>
                <a:latin typeface="+mn-lt"/>
              </a:rPr>
            </a:br>
            <a:r>
              <a:rPr lang="en-US" sz="2400" dirty="0">
                <a:solidFill>
                  <a:srgbClr val="333333"/>
                </a:solidFill>
                <a:latin typeface="+mn-lt"/>
              </a:rPr>
              <a:t>    1) “Living beings” clearly include </a:t>
            </a:r>
            <a:r>
              <a:rPr lang="en-US" sz="2400" i="1" dirty="0">
                <a:solidFill>
                  <a:srgbClr val="333333"/>
                </a:solidFill>
                <a:latin typeface="+mn-lt"/>
              </a:rPr>
              <a:t>unborn</a:t>
            </a:r>
            <a:r>
              <a:rPr lang="en-US" sz="2400" dirty="0">
                <a:solidFill>
                  <a:srgbClr val="333333"/>
                </a:solidFill>
                <a:latin typeface="+mn-lt"/>
              </a:rPr>
              <a:t> living beings but exclude corpses.</a:t>
            </a:r>
            <a:br>
              <a:rPr lang="en-US" sz="2400" dirty="0">
                <a:solidFill>
                  <a:srgbClr val="333333"/>
                </a:solidFill>
                <a:latin typeface="+mn-lt"/>
              </a:rPr>
            </a:br>
            <a:r>
              <a:rPr lang="en-US" sz="2400" dirty="0">
                <a:solidFill>
                  <a:srgbClr val="333333"/>
                </a:solidFill>
                <a:latin typeface="+mn-lt"/>
              </a:rPr>
              <a:t>    2)</a:t>
            </a:r>
            <a:r>
              <a:rPr lang="en-US" sz="2400" i="1" dirty="0">
                <a:solidFill>
                  <a:srgbClr val="333333"/>
                </a:solidFill>
                <a:latin typeface="+mn-lt"/>
              </a:rPr>
              <a:t> </a:t>
            </a:r>
            <a:r>
              <a:rPr lang="en-US" sz="2400" dirty="0">
                <a:latin typeface="+mn-lt"/>
              </a:rPr>
              <a:t>The 14</a:t>
            </a:r>
            <a:r>
              <a:rPr lang="en-US" sz="2400" baseline="30000" dirty="0">
                <a:latin typeface="+mn-lt"/>
              </a:rPr>
              <a:t>th</a:t>
            </a:r>
            <a:r>
              <a:rPr lang="en-US" sz="2400" dirty="0">
                <a:latin typeface="+mn-lt"/>
              </a:rPr>
              <a:t> Amendment describes a </a:t>
            </a:r>
            <a:r>
              <a:rPr lang="en-US" sz="2400" i="1" dirty="0">
                <a:latin typeface="+mn-lt"/>
              </a:rPr>
              <a:t>citizen, </a:t>
            </a:r>
            <a:r>
              <a:rPr lang="en-US" sz="2400" dirty="0">
                <a:latin typeface="+mn-lt"/>
              </a:rPr>
              <a:t>not a </a:t>
            </a:r>
            <a:r>
              <a:rPr lang="en-US" sz="2400" i="1" dirty="0">
                <a:latin typeface="+mn-lt"/>
              </a:rPr>
              <a:t>person. </a:t>
            </a:r>
            <a:r>
              <a:rPr lang="en-US" sz="2400" dirty="0">
                <a:latin typeface="+mn-lt"/>
              </a:rPr>
              <a:t>It excludes unborn persons from citizenship, but </a:t>
            </a:r>
            <a:r>
              <a:rPr lang="en-US" sz="2400" i="1" dirty="0">
                <a:latin typeface="+mn-lt"/>
              </a:rPr>
              <a:t>if we are faithful to the authoritative dictionary when the 14</a:t>
            </a:r>
            <a:r>
              <a:rPr lang="en-US" sz="2400" i="1" baseline="30000" dirty="0">
                <a:latin typeface="+mn-lt"/>
              </a:rPr>
              <a:t>th</a:t>
            </a:r>
            <a:r>
              <a:rPr lang="en-US" sz="2400" i="1" dirty="0">
                <a:latin typeface="+mn-lt"/>
              </a:rPr>
              <a:t> Amendment was written, </a:t>
            </a:r>
            <a:r>
              <a:rPr lang="en-US" sz="2400" dirty="0">
                <a:latin typeface="+mn-lt"/>
              </a:rPr>
              <a:t>we must understand “persons” to include the unborn. </a:t>
            </a:r>
            <a:br>
              <a:rPr lang="en-US" sz="2400" i="1" u="sng" dirty="0">
                <a:latin typeface="+mn-lt"/>
              </a:rPr>
            </a:br>
            <a:br>
              <a:rPr lang="en-US" sz="2400" i="1" dirty="0">
                <a:latin typeface="+mn-lt"/>
              </a:rPr>
            </a:br>
            <a:endParaRPr lang="en-US" sz="2400" i="1" dirty="0">
              <a:latin typeface="+mn-lt"/>
            </a:endParaRPr>
          </a:p>
        </p:txBody>
      </p:sp>
      <p:pic>
        <p:nvPicPr>
          <p:cNvPr id="2052" name="Picture 4" descr="Dead Body Morgue Human Foot Toe Tag Stock Photos, Pictures ...">
            <a:extLst>
              <a:ext uri="{FF2B5EF4-FFF2-40B4-BE49-F238E27FC236}">
                <a16:creationId xmlns:a16="http://schemas.microsoft.com/office/drawing/2014/main" id="{98BF5387-4BB5-4810-982F-7BC4A8FE18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93"/>
          <a:stretch/>
        </p:blipFill>
        <p:spPr bwMode="auto">
          <a:xfrm>
            <a:off x="1774296" y="1207575"/>
            <a:ext cx="2850092" cy="1702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of good citizenship with kids in motion - 15 free HQ ...">
            <a:extLst>
              <a:ext uri="{FF2B5EF4-FFF2-40B4-BE49-F238E27FC236}">
                <a16:creationId xmlns:a16="http://schemas.microsoft.com/office/drawing/2014/main" id="{096AD839-10EC-4F78-8C07-7C77A83A5E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9" t="6004" r="12665"/>
          <a:stretch/>
        </p:blipFill>
        <p:spPr bwMode="auto">
          <a:xfrm>
            <a:off x="1819275" y="3016916"/>
            <a:ext cx="2760134" cy="17025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man Writes 'Heartbreaking' Open Letter To Unborn Baby ...">
            <a:extLst>
              <a:ext uri="{FF2B5EF4-FFF2-40B4-BE49-F238E27FC236}">
                <a16:creationId xmlns:a16="http://schemas.microsoft.com/office/drawing/2014/main" id="{24095A0E-E357-4714-B1DD-589317925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799" y="4863436"/>
            <a:ext cx="2811568" cy="157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BF5198-B9DC-4E0F-9B7D-DE83283575CE}"/>
              </a:ext>
            </a:extLst>
          </p:cNvPr>
          <p:cNvSpPr txBox="1"/>
          <p:nvPr/>
        </p:nvSpPr>
        <p:spPr>
          <a:xfrm>
            <a:off x="118533" y="1438768"/>
            <a:ext cx="1481667" cy="4247317"/>
          </a:xfrm>
          <a:prstGeom prst="rect">
            <a:avLst/>
          </a:prstGeom>
          <a:noFill/>
        </p:spPr>
        <p:txBody>
          <a:bodyPr wrap="square" rtlCol="0">
            <a:spAutoFit/>
          </a:bodyPr>
          <a:lstStyle/>
          <a:p>
            <a:r>
              <a:rPr lang="en-US" dirty="0"/>
              <a:t>Citizen? NO</a:t>
            </a:r>
          </a:p>
          <a:p>
            <a:r>
              <a:rPr lang="en-US" dirty="0"/>
              <a:t>Person? NO</a:t>
            </a:r>
          </a:p>
          <a:p>
            <a:endParaRPr lang="en-US" dirty="0"/>
          </a:p>
          <a:p>
            <a:endParaRPr lang="en-US" dirty="0"/>
          </a:p>
          <a:p>
            <a:endParaRPr lang="en-US" dirty="0"/>
          </a:p>
          <a:p>
            <a:endParaRPr lang="en-US" dirty="0"/>
          </a:p>
          <a:p>
            <a:endParaRPr lang="en-US" dirty="0"/>
          </a:p>
          <a:p>
            <a:r>
              <a:rPr lang="en-US" dirty="0"/>
              <a:t>Citizens? YES</a:t>
            </a:r>
          </a:p>
          <a:p>
            <a:r>
              <a:rPr lang="en-US" dirty="0"/>
              <a:t>Persons? YES</a:t>
            </a:r>
          </a:p>
          <a:p>
            <a:endParaRPr lang="en-US" dirty="0"/>
          </a:p>
          <a:p>
            <a:endParaRPr lang="en-US" dirty="0"/>
          </a:p>
          <a:p>
            <a:endParaRPr lang="en-US" dirty="0"/>
          </a:p>
          <a:p>
            <a:endParaRPr lang="en-US" dirty="0"/>
          </a:p>
          <a:p>
            <a:r>
              <a:rPr lang="en-US" dirty="0"/>
              <a:t>Citizen? NO</a:t>
            </a:r>
          </a:p>
          <a:p>
            <a:r>
              <a:rPr lang="en-US" dirty="0"/>
              <a:t>Person? </a:t>
            </a:r>
            <a:r>
              <a:rPr lang="en-US" dirty="0">
                <a:solidFill>
                  <a:srgbClr val="FF0000"/>
                </a:solidFill>
              </a:rPr>
              <a:t>YES!!</a:t>
            </a:r>
            <a:endParaRPr lang="en-US" dirty="0"/>
          </a:p>
        </p:txBody>
      </p:sp>
    </p:spTree>
    <p:extLst>
      <p:ext uri="{BB962C8B-B14F-4D97-AF65-F5344CB8AC3E}">
        <p14:creationId xmlns:p14="http://schemas.microsoft.com/office/powerpoint/2010/main" val="312504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A6392C-AC4E-447B-8D13-2BC497D73D8E}"/>
              </a:ext>
            </a:extLst>
          </p:cNvPr>
          <p:cNvSpPr>
            <a:spLocks noGrp="1"/>
          </p:cNvSpPr>
          <p:nvPr>
            <p:ph type="ftr" sz="quarter" idx="11"/>
          </p:nvPr>
        </p:nvSpPr>
        <p:spPr>
          <a:xfrm>
            <a:off x="1803400" y="6356350"/>
            <a:ext cx="6350000" cy="365125"/>
          </a:xfrm>
        </p:spPr>
        <p:txBody>
          <a:bodyPr/>
          <a:lstStyle/>
          <a:p>
            <a:r>
              <a:rPr lang="en-US" dirty="0"/>
              <a:t>Send any questions and comments to work@thetaylorhome.org</a:t>
            </a:r>
          </a:p>
        </p:txBody>
      </p:sp>
      <p:sp>
        <p:nvSpPr>
          <p:cNvPr id="3" name="Content Placeholder 2">
            <a:extLst>
              <a:ext uri="{FF2B5EF4-FFF2-40B4-BE49-F238E27FC236}">
                <a16:creationId xmlns:a16="http://schemas.microsoft.com/office/drawing/2014/main" id="{6AF6251A-68B2-40ED-B62F-2044EBB9F6CB}"/>
              </a:ext>
            </a:extLst>
          </p:cNvPr>
          <p:cNvSpPr>
            <a:spLocks noGrp="1"/>
          </p:cNvSpPr>
          <p:nvPr>
            <p:ph idx="1"/>
          </p:nvPr>
        </p:nvSpPr>
        <p:spPr>
          <a:xfrm>
            <a:off x="6096000" y="2514600"/>
            <a:ext cx="5486398" cy="1888068"/>
          </a:xfrm>
        </p:spPr>
        <p:txBody>
          <a:bodyPr>
            <a:noAutofit/>
          </a:bodyPr>
          <a:lstStyle/>
          <a:p>
            <a:pPr marL="0" indent="0" algn="ctr">
              <a:buNone/>
            </a:pPr>
            <a:endParaRPr lang="en-US" sz="3200" b="1" i="1" dirty="0">
              <a:solidFill>
                <a:srgbClr val="FF0000"/>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3200" b="1" i="1" u="sng" dirty="0">
              <a:solidFill>
                <a:srgbClr val="FF0000"/>
              </a:solidFill>
            </a:endParaRPr>
          </a:p>
          <a:p>
            <a:pPr marL="0" indent="0" algn="ctr">
              <a:buNone/>
            </a:pPr>
            <a:r>
              <a:rPr lang="en-US" sz="3200" b="1" i="1" u="sng" dirty="0">
                <a:solidFill>
                  <a:srgbClr val="FF0000"/>
                </a:solidFill>
              </a:rPr>
              <a:t>“The emperor has no clothes!”</a:t>
            </a:r>
          </a:p>
          <a:p>
            <a:endParaRPr lang="en-US" sz="3200" dirty="0"/>
          </a:p>
        </p:txBody>
      </p:sp>
      <p:sp>
        <p:nvSpPr>
          <p:cNvPr id="5" name="Title 4">
            <a:extLst>
              <a:ext uri="{FF2B5EF4-FFF2-40B4-BE49-F238E27FC236}">
                <a16:creationId xmlns:a16="http://schemas.microsoft.com/office/drawing/2014/main" id="{F3797BBB-4A6A-4C93-87A9-3F53643890D6}"/>
              </a:ext>
            </a:extLst>
          </p:cNvPr>
          <p:cNvSpPr txBox="1">
            <a:spLocks noGrp="1"/>
          </p:cNvSpPr>
          <p:nvPr>
            <p:ph type="title"/>
          </p:nvPr>
        </p:nvSpPr>
        <p:spPr>
          <a:xfrm>
            <a:off x="838200" y="164116"/>
            <a:ext cx="10515600" cy="590931"/>
          </a:xfrm>
          <a:prstGeom prst="rect">
            <a:avLst/>
          </a:prstGeom>
          <a:noFill/>
        </p:spPr>
        <p:txBody>
          <a:bodyPr wrap="square" rtlCol="0">
            <a:spAutoFit/>
          </a:bodyPr>
          <a:lstStyle/>
          <a:p>
            <a:pPr algn="ctr"/>
            <a:r>
              <a:rPr lang="en-US" sz="3600" b="1" i="1" dirty="0"/>
              <a:t>1. Constitutional law violated (5)</a:t>
            </a:r>
            <a:endParaRPr lang="en-US" sz="3600" dirty="0"/>
          </a:p>
        </p:txBody>
      </p:sp>
      <p:pic>
        <p:nvPicPr>
          <p:cNvPr id="3074" name="Picture 2" descr="Achilles Wounded By An Arrow Stock Illustration ...">
            <a:extLst>
              <a:ext uri="{FF2B5EF4-FFF2-40B4-BE49-F238E27FC236}">
                <a16:creationId xmlns:a16="http://schemas.microsoft.com/office/drawing/2014/main" id="{C5BC2F3A-B00C-4802-B7E8-69F12DB54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4" y="695152"/>
            <a:ext cx="3984625" cy="30431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real challenge is a lack of challenge - Chemicals ...">
            <a:extLst>
              <a:ext uri="{FF2B5EF4-FFF2-40B4-BE49-F238E27FC236}">
                <a16:creationId xmlns:a16="http://schemas.microsoft.com/office/drawing/2014/main" id="{D83AA5A1-7396-410E-B2BC-956DD94CB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4" y="3988784"/>
            <a:ext cx="4514850" cy="270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54A9126-DA1F-46D6-869A-35CC7611FBA5}"/>
              </a:ext>
            </a:extLst>
          </p:cNvPr>
          <p:cNvSpPr txBox="1">
            <a:spLocks/>
          </p:cNvSpPr>
          <p:nvPr/>
        </p:nvSpPr>
        <p:spPr>
          <a:xfrm>
            <a:off x="6275073" y="755047"/>
            <a:ext cx="4878700" cy="24284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b="1" i="1" dirty="0">
              <a:solidFill>
                <a:srgbClr val="FF0000"/>
              </a:solidFill>
            </a:endParaRPr>
          </a:p>
          <a:p>
            <a:pPr marL="0" indent="0" algn="ctr">
              <a:buFont typeface="Arial" panose="020B0604020202020204" pitchFamily="34" charset="0"/>
              <a:buNone/>
            </a:pPr>
            <a:r>
              <a:rPr lang="en-US" sz="3200" b="1" i="1" dirty="0">
                <a:solidFill>
                  <a:srgbClr val="FF0000"/>
                </a:solidFill>
              </a:rPr>
              <a:t>Because it redefines “person”, Roe v. Wade should be considered abortion’s Achilles’ heel, </a:t>
            </a:r>
            <a:r>
              <a:rPr lang="en-US" sz="3200" b="1" i="1" u="sng" dirty="0">
                <a:solidFill>
                  <a:srgbClr val="FF0000"/>
                </a:solidFill>
              </a:rPr>
              <a:t>not </a:t>
            </a:r>
            <a:r>
              <a:rPr lang="en-US" sz="3200" b="1" i="1" dirty="0">
                <a:solidFill>
                  <a:srgbClr val="FF0000"/>
                </a:solidFill>
              </a:rPr>
              <a:t>“the law of the land”!</a:t>
            </a:r>
            <a:endParaRPr lang="en-US" sz="3200" b="1" dirty="0">
              <a:solidFill>
                <a:srgbClr val="FF0000"/>
              </a:solidFill>
            </a:endParaRPr>
          </a:p>
          <a:p>
            <a:endParaRPr lang="en-US" dirty="0"/>
          </a:p>
        </p:txBody>
      </p:sp>
    </p:spTree>
    <p:extLst>
      <p:ext uri="{BB962C8B-B14F-4D97-AF65-F5344CB8AC3E}">
        <p14:creationId xmlns:p14="http://schemas.microsoft.com/office/powerpoint/2010/main" val="279915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000" y="901176"/>
            <a:ext cx="11768667" cy="5816977"/>
          </a:xfrm>
          <a:prstGeom prst="rect">
            <a:avLst/>
          </a:prstGeom>
          <a:noFill/>
        </p:spPr>
        <p:txBody>
          <a:bodyPr wrap="square" rtlCol="0">
            <a:spAutoFit/>
          </a:bodyPr>
          <a:lstStyle/>
          <a:p>
            <a:pPr algn="l"/>
            <a:r>
              <a:rPr lang="en-US" sz="3100" b="1" dirty="0">
                <a:solidFill>
                  <a:srgbClr val="333333"/>
                </a:solidFill>
                <a:cs typeface="+mn-lt"/>
              </a:rPr>
              <a:t>Isaiah 10:1-3 applies also to the </a:t>
            </a:r>
            <a:r>
              <a:rPr lang="en-US" sz="3100" b="1" u="sng" dirty="0">
                <a:solidFill>
                  <a:srgbClr val="333333"/>
                </a:solidFill>
                <a:cs typeface="+mn-lt"/>
              </a:rPr>
              <a:t>unborn</a:t>
            </a:r>
            <a:r>
              <a:rPr lang="en-US" sz="3100" b="1" dirty="0">
                <a:solidFill>
                  <a:srgbClr val="333333"/>
                </a:solidFill>
                <a:cs typeface="+mn-lt"/>
              </a:rPr>
              <a:t> child: </a:t>
            </a:r>
            <a:r>
              <a:rPr lang="en-US" sz="3100" b="1" i="1" dirty="0">
                <a:solidFill>
                  <a:srgbClr val="333333"/>
                </a:solidFill>
                <a:effectLst/>
                <a:cs typeface="+mn-lt"/>
              </a:rPr>
              <a:t>“Woe to those who make unjust laws, to those who issue oppressive decrees, to deprive the </a:t>
            </a:r>
            <a:r>
              <a:rPr lang="en-US" sz="3100" b="1" i="1" dirty="0">
                <a:solidFill>
                  <a:srgbClr val="FF0000"/>
                </a:solidFill>
                <a:effectLst/>
                <a:cs typeface="+mn-lt"/>
              </a:rPr>
              <a:t>poor</a:t>
            </a:r>
            <a:r>
              <a:rPr lang="en-US" sz="3100" b="1" i="1" dirty="0">
                <a:solidFill>
                  <a:srgbClr val="333333"/>
                </a:solidFill>
                <a:effectLst/>
                <a:cs typeface="+mn-lt"/>
              </a:rPr>
              <a:t> of their rights and withhold justice from the </a:t>
            </a:r>
            <a:r>
              <a:rPr lang="en-US" sz="3100" b="1" i="1" dirty="0">
                <a:solidFill>
                  <a:srgbClr val="FF0000"/>
                </a:solidFill>
                <a:effectLst/>
                <a:cs typeface="+mn-lt"/>
              </a:rPr>
              <a:t>oppressed</a:t>
            </a:r>
            <a:r>
              <a:rPr lang="en-US" sz="3100" b="1" i="1" dirty="0">
                <a:solidFill>
                  <a:srgbClr val="333333"/>
                </a:solidFill>
                <a:effectLst/>
                <a:cs typeface="+mn-lt"/>
              </a:rPr>
              <a:t> of my people, making </a:t>
            </a:r>
            <a:r>
              <a:rPr lang="en-US" sz="3100" b="1" i="1" dirty="0">
                <a:solidFill>
                  <a:srgbClr val="FF0000"/>
                </a:solidFill>
                <a:effectLst/>
                <a:cs typeface="+mn-lt"/>
              </a:rPr>
              <a:t>widows</a:t>
            </a:r>
            <a:r>
              <a:rPr lang="en-US" sz="3100" b="1" i="1" dirty="0">
                <a:solidFill>
                  <a:srgbClr val="333333"/>
                </a:solidFill>
                <a:effectLst/>
                <a:cs typeface="+mn-lt"/>
              </a:rPr>
              <a:t> their prey and robbing the </a:t>
            </a:r>
            <a:r>
              <a:rPr lang="en-US" sz="3100" b="1" i="1" dirty="0">
                <a:solidFill>
                  <a:srgbClr val="FF0000"/>
                </a:solidFill>
                <a:effectLst/>
                <a:cs typeface="+mn-lt"/>
              </a:rPr>
              <a:t>fatherless</a:t>
            </a:r>
            <a:r>
              <a:rPr lang="en-US" sz="3100" b="1" i="1" dirty="0">
                <a:solidFill>
                  <a:srgbClr val="333333"/>
                </a:solidFill>
                <a:effectLst/>
                <a:cs typeface="+mn-lt"/>
              </a:rPr>
              <a:t>. What will you do on the day of reckoning, when disaster comes from afar? To whom will you run for help? Where will you leave your riches?” (emphasis added)</a:t>
            </a:r>
          </a:p>
          <a:p>
            <a:pPr marL="342900" indent="-342900" algn="l">
              <a:buFont typeface="Arial" panose="020B0604020202020204" pitchFamily="34" charset="0"/>
              <a:buChar char="•"/>
            </a:pPr>
            <a:r>
              <a:rPr lang="en-US" sz="3100" i="1" dirty="0">
                <a:solidFill>
                  <a:srgbClr val="FF0000"/>
                </a:solidFill>
                <a:effectLst/>
                <a:cs typeface="+mn-lt"/>
              </a:rPr>
              <a:t>Poor, oppressed</a:t>
            </a:r>
            <a:r>
              <a:rPr lang="en-US" sz="3100" dirty="0">
                <a:solidFill>
                  <a:srgbClr val="333333"/>
                </a:solidFill>
                <a:effectLst/>
                <a:cs typeface="+mn-lt"/>
              </a:rPr>
              <a:t>: Unborn child</a:t>
            </a:r>
          </a:p>
          <a:p>
            <a:pPr marL="342900" indent="-342900">
              <a:buFont typeface="Arial" panose="020B0604020202020204" pitchFamily="34" charset="0"/>
              <a:buChar char="•"/>
            </a:pPr>
            <a:r>
              <a:rPr lang="en-US" sz="3100" i="1" dirty="0">
                <a:solidFill>
                  <a:srgbClr val="FF0000"/>
                </a:solidFill>
                <a:cs typeface="+mn-lt"/>
              </a:rPr>
              <a:t>Widows</a:t>
            </a:r>
            <a:r>
              <a:rPr lang="en-US" sz="3100" dirty="0">
                <a:solidFill>
                  <a:srgbClr val="333333"/>
                </a:solidFill>
                <a:cs typeface="+mn-lt"/>
              </a:rPr>
              <a:t>: A woman who undergoes her pregnancy </a:t>
            </a:r>
            <a:r>
              <a:rPr lang="en-US" sz="3100" i="1" dirty="0">
                <a:solidFill>
                  <a:srgbClr val="333333"/>
                </a:solidFill>
                <a:cs typeface="+mn-lt"/>
              </a:rPr>
              <a:t>alone: </a:t>
            </a:r>
            <a:r>
              <a:rPr lang="en-US" sz="3100" dirty="0">
                <a:solidFill>
                  <a:srgbClr val="333333"/>
                </a:solidFill>
                <a:cs typeface="+mn-lt"/>
              </a:rPr>
              <a:t>her  “significant other”, while alive, abandons her</a:t>
            </a:r>
            <a:endParaRPr lang="en-US" sz="3100" dirty="0">
              <a:solidFill>
                <a:srgbClr val="333333"/>
              </a:solidFill>
              <a:effectLst/>
              <a:cs typeface="+mn-lt"/>
            </a:endParaRPr>
          </a:p>
          <a:p>
            <a:pPr marL="342900" indent="-342900" algn="l">
              <a:buFont typeface="Arial" panose="020B0604020202020204" pitchFamily="34" charset="0"/>
              <a:buChar char="•"/>
            </a:pPr>
            <a:r>
              <a:rPr lang="en-US" sz="3100" i="1" dirty="0">
                <a:solidFill>
                  <a:srgbClr val="FF0000"/>
                </a:solidFill>
                <a:effectLst/>
                <a:cs typeface="+mn-lt"/>
              </a:rPr>
              <a:t>Fatherless</a:t>
            </a:r>
            <a:r>
              <a:rPr lang="en-US" sz="3100" dirty="0">
                <a:solidFill>
                  <a:srgbClr val="333333"/>
                </a:solidFill>
                <a:effectLst/>
                <a:cs typeface="+mn-lt"/>
              </a:rPr>
              <a:t>: </a:t>
            </a:r>
            <a:r>
              <a:rPr lang="en-US" sz="3100" dirty="0">
                <a:solidFill>
                  <a:srgbClr val="333333"/>
                </a:solidFill>
                <a:cs typeface="+mn-lt"/>
              </a:rPr>
              <a:t>U</a:t>
            </a:r>
            <a:r>
              <a:rPr lang="en-US" sz="3100" dirty="0">
                <a:solidFill>
                  <a:srgbClr val="333333"/>
                </a:solidFill>
                <a:effectLst/>
                <a:cs typeface="+mn-lt"/>
              </a:rPr>
              <a:t>nborn child whose father won’t save from death</a:t>
            </a:r>
          </a:p>
          <a:p>
            <a:endParaRPr lang="en-US" sz="3100" dirty="0">
              <a:cs typeface="+mn-lt"/>
            </a:endParaRPr>
          </a:p>
        </p:txBody>
      </p:sp>
      <p:sp>
        <p:nvSpPr>
          <p:cNvPr id="9" name="TextBox 8"/>
          <p:cNvSpPr txBox="1"/>
          <p:nvPr/>
        </p:nvSpPr>
        <p:spPr>
          <a:xfrm>
            <a:off x="-56644" y="0"/>
            <a:ext cx="12191999" cy="1046440"/>
          </a:xfrm>
          <a:prstGeom prst="rect">
            <a:avLst/>
          </a:prstGeom>
          <a:noFill/>
        </p:spPr>
        <p:txBody>
          <a:bodyPr wrap="square" rtlCol="0">
            <a:spAutoFit/>
          </a:bodyPr>
          <a:lstStyle/>
          <a:p>
            <a:pPr algn="ctr"/>
            <a:r>
              <a:rPr lang="en-US" sz="4400" b="1" i="1" dirty="0">
                <a:cs typeface="+mn-lt"/>
              </a:rPr>
              <a:t>2. Divine Law violated </a:t>
            </a:r>
          </a:p>
          <a:p>
            <a:endParaRPr lang="en-US" dirty="0"/>
          </a:p>
        </p:txBody>
      </p:sp>
      <p:sp>
        <p:nvSpPr>
          <p:cNvPr id="10" name="TextBox 9"/>
          <p:cNvSpPr txBox="1"/>
          <p:nvPr/>
        </p:nvSpPr>
        <p:spPr>
          <a:xfrm>
            <a:off x="-56644" y="6194933"/>
            <a:ext cx="12191999" cy="553998"/>
          </a:xfrm>
          <a:prstGeom prst="rect">
            <a:avLst/>
          </a:prstGeom>
          <a:noFill/>
        </p:spPr>
        <p:txBody>
          <a:bodyPr wrap="square" rtlCol="0">
            <a:spAutoFit/>
          </a:bodyPr>
          <a:lstStyle/>
          <a:p>
            <a:pPr algn="ctr"/>
            <a:r>
              <a:rPr lang="en-US" sz="3000" b="1" i="1" dirty="0">
                <a:solidFill>
                  <a:srgbClr val="FF0000"/>
                </a:solidFill>
                <a:cs typeface="+mn-lt"/>
              </a:rPr>
              <a:t>Roe v. Wade sanctioned murder </a:t>
            </a:r>
            <a:r>
              <a:rPr lang="en-US" sz="3000" b="1" i="1" u="sng" dirty="0">
                <a:solidFill>
                  <a:srgbClr val="FF0000"/>
                </a:solidFill>
                <a:cs typeface="+mn-lt"/>
              </a:rPr>
              <a:t>by denying the unborn child its personhood </a:t>
            </a:r>
          </a:p>
        </p:txBody>
      </p:sp>
      <p:sp>
        <p:nvSpPr>
          <p:cNvPr id="2" name="Footer Placeholder 1">
            <a:extLst>
              <a:ext uri="{FF2B5EF4-FFF2-40B4-BE49-F238E27FC236}">
                <a16:creationId xmlns:a16="http://schemas.microsoft.com/office/drawing/2014/main" id="{4C8B6606-8738-4FB1-8CA4-BF494F60B987}"/>
              </a:ext>
            </a:extLst>
          </p:cNvPr>
          <p:cNvSpPr>
            <a:spLocks noGrp="1"/>
          </p:cNvSpPr>
          <p:nvPr>
            <p:ph type="ftr" sz="quarter" idx="11"/>
          </p:nvPr>
        </p:nvSpPr>
        <p:spPr/>
        <p:txBody>
          <a:bodyPr/>
          <a:lstStyle/>
          <a:p>
            <a:r>
              <a:rPr lang="en-US"/>
              <a:t>Send any questions and comments to work@thetaylorhome.org</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1182</TotalTime>
  <Words>3199</Words>
  <Application>Microsoft Office PowerPoint</Application>
  <PresentationFormat>Widescreen</PresentationFormat>
  <Paragraphs>235</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Swift</vt:lpstr>
      <vt:lpstr>Arial</vt:lpstr>
      <vt:lpstr>Calibri</vt:lpstr>
      <vt:lpstr>Calibri Light</vt:lpstr>
      <vt:lpstr>Gill Sans Ultra Bold Condensed</vt:lpstr>
      <vt:lpstr>Roboto</vt:lpstr>
      <vt:lpstr>Office Theme</vt:lpstr>
      <vt:lpstr>PowerPoint Presentation</vt:lpstr>
      <vt:lpstr>Table of Contents</vt:lpstr>
      <vt:lpstr>I. Roe v. Wade violates both Constitutional and Divine law </vt:lpstr>
      <vt:lpstr>PowerPoint Presentation</vt:lpstr>
      <vt:lpstr>PowerPoint Presentation</vt:lpstr>
      <vt:lpstr>Roe v. Wade 410 U.S. 113 (1973): The appellee and certain amici argue that the fetus is a "person" within the language and meaning of the Fourteenth Amendment...If this suggestion of personhood is established, the appellant's case, of course, collapses, for the fetus' right to life would then be guaranteed specifically by the Amendment…On the other hand...the appellee conceded on reargument that no case could be cited that holds that a fetus is a person within the meaning of the Fourteenth Amendment.   14th  Amendment:       All persons born or naturalized in the United States, and subject to the jurisdiction thereof, are citizens of the United States and of the State wherein they reside…nor shall any State deprive any person of life, liberty, or property, without due process of law;  </vt:lpstr>
      <vt:lpstr>14th Amendment: Are the unborn neither citizens nor persons? </vt:lpstr>
      <vt:lpstr>1. Constitutional law violated (5)</vt:lpstr>
      <vt:lpstr>PowerPoint Presentation</vt:lpstr>
      <vt:lpstr>Denying personhood’s consequences (1) </vt:lpstr>
      <vt:lpstr>PowerPoint Presentation</vt:lpstr>
      <vt:lpstr>PowerPoint Presentation</vt:lpstr>
      <vt:lpstr>63 million murders and counting</vt:lpstr>
      <vt:lpstr>II. Brief overview of the  ineffective "Pro-life" response</vt:lpstr>
      <vt:lpstr>  “It has…been pointed out, n. 49, supra, that in Texas the woman is not a principal or an accomplice [to a crime] with respect to an abortion upon her. If the fetus is a person, why is the woman not a principal or an accomplice? Further, the penalty for criminal abortion specified by Art. 1195 is significantly less than the maximum penalty for murder prescribed by Art. 1257 of the Texas Penal Code. If the fetus is a person, may the penalties be different? (Roe v. Wade, Footnote 54)  Pro-life laws STILL don’t regard abortion as murder,  which vitiates their effectiveness after Roe v. Wade </vt:lpstr>
      <vt:lpstr>2. Ineffective strategy since Roe v. Wade</vt:lpstr>
      <vt:lpstr>PowerPoint Presentation</vt:lpstr>
      <vt:lpstr>All five remaining justices (Thomas, Alito, Gorsuch, Kavanaugh, Barrett) must vote to strike down Roe. But: a) Only Justice Thomas, 73, has stated in an opinion that Roe v. Wade was unconstitutionally decided. No justice has joined him. b) The 5-4 majority in the recent Texas “heartbeat law” decision (Whole Woman’s Health v. Jackson) expressly did not affirm its constitutionality. c) Overturning Roe v. Wade will divide an already divided country, something the justices will be considering. A 5-4 decision would be even worse. d) If Roe is overturned, Biden will almost certainly try to pack the Court, and his majority would almost certainly “re-reverse” at earliest opportunity.</vt:lpstr>
      <vt:lpstr>PowerPoint Presentation</vt:lpstr>
      <vt:lpstr>III. Let's learn from history! </vt:lpstr>
      <vt:lpstr>IV. A new strategy after 48-years’ failure</vt:lpstr>
      <vt:lpstr>1. Six Abolitionist tenets</vt:lpstr>
      <vt:lpstr>PowerPoint Presentation</vt:lpstr>
      <vt:lpstr>PowerPoint Presentation</vt:lpstr>
      <vt:lpstr> </vt:lpstr>
      <vt:lpstr>2. Pro-life opposition to HB 158 in 2021</vt:lpstr>
      <vt:lpstr> Why do pro-life politicians oppose HB 158? </vt:lpstr>
      <vt:lpstr>VI. Hard Cases 1. What about ectopic pregnancies?</vt:lpstr>
      <vt:lpstr>2. What if the baby won’t survive outside the womb? </vt:lpstr>
      <vt:lpstr>3. What about contraceptives? (1)</vt:lpstr>
      <vt:lpstr>                            3. What about contraceptives? (2)  Pope Paul VI, Papal Encyclical Humane Vitae, 1968: 12. “…the two meanings of the conjugal act: the unitive meaning and the procreative meaning.”  17. “Upright men can even better convince themselves of the solid grounds on which the teaching of the Church in this field is based, if they care to reflect upon the consequences of methods of artificial birth control. Let them consider, first of all, how wide and easy a road would thus be opened up towards conjugal infidelity and the general lowering of morality.” https://www.vatican.va/content/paul-vi/en/encyclicals/documents/hf_p-vi_enc_25071968_humanae-vitae.html            Humane Vitae proscribes contraceptives. But just as the Pope warned, we separated sex’s unitive from the procreative, and prized our “right” to have sex without producing children. When an unwanted pregnancy foils the contraceptive effort, abortion has become a “wide and easy a road”.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Taymor</dc:creator>
  <cp:lastModifiedBy>Cindy Taymor</cp:lastModifiedBy>
  <cp:revision>100</cp:revision>
  <dcterms:created xsi:type="dcterms:W3CDTF">2021-09-09T23:24:00Z</dcterms:created>
  <dcterms:modified xsi:type="dcterms:W3CDTF">2021-11-06T16:02:10Z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1033-11.2.0.10233</vt:lpwstr>
  </property>
</Properties>
</file>