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1" r:id="rId8"/>
    <p:sldId id="262" r:id="rId9"/>
    <p:sldId id="270" r:id="rId10"/>
    <p:sldId id="272" r:id="rId11"/>
    <p:sldId id="269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AB5C-2C4D-2393-1D5A-9B9C39AE1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6857A-0ECF-29C1-5C29-5897A2171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432F4-808B-1AC9-0C6E-423CC0921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182E9-5DC2-31B5-28D8-C6DB2FFE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244E3-58FB-E7D7-9F24-C331AA9F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7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7EE7C-77DA-FFF9-3C54-26A2F843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21005-3F8A-DDFA-E3EF-28E37793A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F6348-D6BF-0030-BA81-5AFBEF2FE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88816-FF1A-34F0-2F78-EF14DB60C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3EC79-0EE9-72E5-30FB-D6116640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FBE3E-EA0E-6C18-AF71-00D8F307C2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146A59-B6B3-6FC2-7747-A744BAC7B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5D334-4CCE-C52B-D30F-4F3AB4B3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FDF1-61F1-C79B-FBAF-3B9EDA01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1AE51-D49E-1BF4-ADF3-318C056E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BB0B7-D3AC-9AD1-A13A-D8EACC1A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53688-B61A-D91F-FC6F-07E2B1E23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F25FB-5AA3-5F87-E025-779AA30DD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EAFA-1133-4C39-0F42-1D875F58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AFD53-8233-9A4C-D962-86BA4D4B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8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A3D19-F405-385D-FFC4-D40C1827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69DA9-73F9-AEB5-66E0-59BE79022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467C-4ACD-5246-77EA-4AAB2FD1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9F804-18E0-C9A7-BCB8-C2368FC8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EDCB3-D297-5CD0-6D36-C1A59982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7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5BAF-BDBE-C458-7681-C6D0A6943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814BF-B6F4-2EF6-969E-9B2D0CAE3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1D053-1A89-382A-53A7-C32F8CC73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D5524-EB18-544F-0D37-F48BFD03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F8999-EC7A-0D11-E7F8-900C99817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0AE45-0F92-3279-F3A8-73387C87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5D31-4986-01DA-AF8B-7C8E8E9A1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E3548-4665-39BD-A9FF-66810D38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2EE75-2E43-5717-AAC7-793AA0F91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134374-9086-AC01-229E-B19A84954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7A0FF3-4085-93D9-EF15-87D08CCE1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FEAD5B-37AB-28CB-8163-241F0D20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77461F-51AF-784A-359F-217BE536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C531CD-BED3-7F02-59CB-C41A8A53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8BB18-A0CB-E379-0F03-785DEBFBA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6D0D7-2558-1CD1-5D72-5433C828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EFD0C8-4A2B-1A79-F17B-0D47078D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93F80-B23B-B85A-032A-C7BEFB30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5754D-1D7C-9ABA-1570-B4634A1A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9EE6E-8703-23F6-BE8E-805EFD05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0003B-7343-89A9-9BF0-624F73F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2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2EF35-B87F-1367-66C4-7FCBF7BB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7A88-B6AC-AAC6-68CF-1E661884C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79961-285E-1B36-DB57-80A3702CD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0F1B4-7F8C-FD90-1B4D-FDCE75C2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81807-A4FA-E823-1430-AB4D04A9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74C9F-8DD2-7423-365D-322D31AA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E2EC-34EA-7605-8F43-351CBCF4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6DF8-2BBF-2098-385A-2DCD11568F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49B70-9153-6938-6C31-D6BBA0298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5FAB1-ED99-F521-E16E-F2052CEA6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6F691-1EFD-C079-187D-7F597FA4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1E3CB-BBAD-23D5-60CF-57087F026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1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43A62E-847F-8805-FC4E-DEF002DF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4C0EA-8C4F-FD3A-9301-A7DCA6A72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D898-6558-3CCC-C899-39964E856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ABA5-5105-47B5-B05A-9E830017CD9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BCDF1-A58B-32DF-3E08-7EC7CD4C7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CDD56-417B-2F7B-074B-E70DC7B49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5625-DB63-429C-9416-20062BAB3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5719-1B67-7659-ABE5-5245486B7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0924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i="1" dirty="0">
                <a:latin typeface="+mn-lt"/>
              </a:rPr>
              <a:t>Should Deaconesses </a:t>
            </a:r>
            <a:br>
              <a:rPr lang="en-US" sz="8000" b="1" i="1" dirty="0">
                <a:latin typeface="+mn-lt"/>
              </a:rPr>
            </a:br>
            <a:r>
              <a:rPr lang="en-US" sz="8000" b="1" i="1" dirty="0">
                <a:latin typeface="+mn-lt"/>
              </a:rPr>
              <a:t>be Ordained?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18856-9D2D-C2AE-68F4-AF27B4A01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0250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John E. Taylor</a:t>
            </a:r>
          </a:p>
          <a:p>
            <a:r>
              <a:rPr lang="en-US" sz="3200" dirty="0"/>
              <a:t>Mooresville, NC</a:t>
            </a:r>
          </a:p>
          <a:p>
            <a:r>
              <a:rPr lang="en-US" sz="3200" dirty="0"/>
              <a:t>December 1, 2023</a:t>
            </a:r>
          </a:p>
        </p:txBody>
      </p:sp>
    </p:spTree>
    <p:extLst>
      <p:ext uri="{BB962C8B-B14F-4D97-AF65-F5344CB8AC3E}">
        <p14:creationId xmlns:p14="http://schemas.microsoft.com/office/powerpoint/2010/main" val="217043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1E3A-BF63-7480-2F3C-6EC29C99D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388"/>
            <a:ext cx="10515600" cy="1325563"/>
          </a:xfrm>
        </p:spPr>
        <p:txBody>
          <a:bodyPr/>
          <a:lstStyle/>
          <a:p>
            <a:pPr algn="ctr"/>
            <a:r>
              <a:rPr lang="en-US" i="1" dirty="0">
                <a:latin typeface="+mn-lt"/>
              </a:rPr>
              <a:t>3c. Prayer regarding this matter (Prov. 2:1-6)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495C2-1B0F-2AA4-E02C-AAD7E962D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30" y="1336341"/>
            <a:ext cx="11065043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1" dirty="0">
                <a:solidFill>
                  <a:srgbClr val="FF0000"/>
                </a:solidFill>
                <a:effectLst/>
              </a:rPr>
              <a:t>“My son, if you receive my words, And treasure my commands within you,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(Treasure the Scripture above all else)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b="1" i="1" baseline="30000" dirty="0">
                <a:solidFill>
                  <a:srgbClr val="FF0000"/>
                </a:solidFill>
                <a:effectLst/>
              </a:rPr>
              <a:t>2 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So that you incline your ear to wisdom, And apply your heart to understanding;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(Seek good arguments, reject bad arguments for </a:t>
            </a:r>
            <a:r>
              <a:rPr lang="en-US" sz="2400" i="1" u="sng" dirty="0"/>
              <a:t>both</a:t>
            </a:r>
            <a:r>
              <a:rPr lang="en-US" sz="2400" dirty="0"/>
              <a:t> sides (including here!)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i="0" baseline="30000" dirty="0">
                <a:solidFill>
                  <a:srgbClr val="FF0000"/>
                </a:solidFill>
                <a:effectLst/>
              </a:rPr>
              <a:t>3</a:t>
            </a:r>
            <a:r>
              <a:rPr lang="en-US" sz="2400" b="1" i="1" baseline="30000" dirty="0">
                <a:solidFill>
                  <a:srgbClr val="FF0000"/>
                </a:solidFill>
                <a:effectLst/>
              </a:rPr>
              <a:t> 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Yes, if you cry out for discernment, And lift up your voice for understanding,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(Be sufficiently vexed by the division to cry aloud to God about it)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b="1" i="1" baseline="30000" dirty="0">
                <a:solidFill>
                  <a:srgbClr val="FF0000"/>
                </a:solidFill>
                <a:effectLst/>
              </a:rPr>
              <a:t>4 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If you seek her as silver, And search for her as for hidden treasures;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(Turn that vexation into dogged pursuit of Truth until it is found)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b="1" i="1" baseline="30000" dirty="0">
                <a:solidFill>
                  <a:srgbClr val="FF0000"/>
                </a:solidFill>
                <a:effectLst/>
              </a:rPr>
              <a:t>5 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Then you will understand the fear of the </a:t>
            </a:r>
            <a:r>
              <a:rPr lang="en-US" sz="2400" b="0" i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, And find the knowledge of God.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(Fear God more than the wrath of man)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b="1" i="1" baseline="30000" dirty="0">
                <a:solidFill>
                  <a:srgbClr val="FF0000"/>
                </a:solidFill>
                <a:effectLst/>
              </a:rPr>
              <a:t>6 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For the </a:t>
            </a:r>
            <a:r>
              <a:rPr lang="en-US" sz="2400" b="0" i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 gives wisdom; From His mouth come knowledge and understanding</a:t>
            </a:r>
            <a:r>
              <a:rPr lang="en-US" sz="2400" b="0" i="0" dirty="0">
                <a:solidFill>
                  <a:srgbClr val="FF0000"/>
                </a:solidFill>
                <a:effectLst/>
              </a:rPr>
              <a:t>;”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rgbClr val="000000"/>
                </a:solidFill>
              </a:rPr>
              <a:t>(Cling to God’s promise no matter how long it takes)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i="1" u="sng" dirty="0">
                <a:solidFill>
                  <a:srgbClr val="FF0000"/>
                </a:solidFill>
              </a:rPr>
              <a:t>How beautiful the sight of brethren who agree</a:t>
            </a:r>
            <a:r>
              <a:rPr lang="en-US" i="1" u="sng" dirty="0">
                <a:solidFill>
                  <a:srgbClr val="000000"/>
                </a:solidFill>
              </a:rPr>
              <a:t> </a:t>
            </a:r>
            <a:r>
              <a:rPr lang="en-US" i="1" u="sng" dirty="0">
                <a:solidFill>
                  <a:srgbClr val="FF0000"/>
                </a:solidFill>
              </a:rPr>
              <a:t>(Ps. 122:1)</a:t>
            </a:r>
            <a:br>
              <a:rPr lang="en-US" sz="2400" i="1" u="sng" dirty="0">
                <a:solidFill>
                  <a:srgbClr val="FF0000"/>
                </a:solidFill>
              </a:rPr>
            </a:br>
            <a:endParaRPr lang="en-US" sz="24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3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EC5E-210A-4708-4F7E-2DDEA351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4" y="404271"/>
            <a:ext cx="11109158" cy="31502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4000" i="1" dirty="0"/>
              <a:t>4. How is </a:t>
            </a:r>
            <a:r>
              <a:rPr lang="el-GR" sz="4000" b="0" i="1" dirty="0">
                <a:solidFill>
                  <a:srgbClr val="001320"/>
                </a:solidFill>
                <a:effectLst/>
              </a:rPr>
              <a:t>καταστήσῃς</a:t>
            </a:r>
            <a:r>
              <a:rPr lang="en-US" sz="4000" b="0" i="1" dirty="0">
                <a:solidFill>
                  <a:srgbClr val="001320"/>
                </a:solidFill>
                <a:effectLst/>
              </a:rPr>
              <a:t> and its cognates used in the NT</a:t>
            </a:r>
            <a:r>
              <a:rPr lang="en-US" sz="4000" i="1" dirty="0"/>
              <a:t>?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</a:rPr>
              <a:t>(Strong's #2525 </a:t>
            </a:r>
            <a:r>
              <a:rPr lang="el-GR" sz="2400" b="0" i="1" dirty="0">
                <a:solidFill>
                  <a:srgbClr val="001320"/>
                </a:solidFill>
                <a:effectLst/>
              </a:rPr>
              <a:t>καταστήσῃς</a:t>
            </a:r>
            <a:r>
              <a:rPr lang="en-US" sz="2400" b="0" dirty="0">
                <a:solidFill>
                  <a:srgbClr val="000000"/>
                </a:solidFill>
                <a:effectLst/>
              </a:rPr>
              <a:t>: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</a:rPr>
              <a:t>to designate, appoint, ordain)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Paul and Barnabas </a:t>
            </a:r>
            <a:r>
              <a:rPr lang="en-US" sz="2400" i="1" u="sng" dirty="0">
                <a:solidFill>
                  <a:srgbClr val="000000"/>
                </a:solidFill>
              </a:rPr>
              <a:t>ordained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elders in every church (Acts 14:23, KJV)</a:t>
            </a:r>
            <a:endParaRPr lang="en-US" sz="2400" b="0" i="1" u="sng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</a:rPr>
              <a:t>Paul commanded Titus to </a:t>
            </a:r>
            <a:r>
              <a:rPr lang="en-US" sz="2400" b="0" i="1" u="sng" dirty="0">
                <a:solidFill>
                  <a:srgbClr val="000000"/>
                </a:solidFill>
                <a:effectLst/>
              </a:rPr>
              <a:t>ordain</a:t>
            </a:r>
            <a:r>
              <a:rPr lang="en-US" sz="2400" b="0" dirty="0">
                <a:solidFill>
                  <a:srgbClr val="000000"/>
                </a:solidFill>
                <a:effectLst/>
              </a:rPr>
              <a:t> elders in every city (Tit. 1:5, KJV)</a:t>
            </a:r>
          </a:p>
          <a:p>
            <a:pPr algn="just"/>
            <a:r>
              <a:rPr lang="en-US" sz="2400" dirty="0">
                <a:effectLst/>
              </a:rPr>
              <a:t>Choose seven men…whom we may </a:t>
            </a:r>
            <a:r>
              <a:rPr lang="en-US" sz="2400" i="1" u="sng" dirty="0">
                <a:effectLst/>
              </a:rPr>
              <a:t>appoint</a:t>
            </a:r>
            <a:r>
              <a:rPr lang="en-US" sz="2400" dirty="0">
                <a:effectLst/>
              </a:rPr>
              <a:t> over this business (Acts 6:3)</a:t>
            </a:r>
            <a:endParaRPr lang="en-US" sz="2400" b="0" i="1" u="sng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en-US" sz="2400" dirty="0"/>
              <a:t>Pharaoh made Joseph </a:t>
            </a:r>
            <a:r>
              <a:rPr lang="en-US" sz="2400" i="1" u="sng" dirty="0"/>
              <a:t>governor</a:t>
            </a:r>
            <a:r>
              <a:rPr lang="en-US" sz="2400" dirty="0"/>
              <a:t> over all Egypt (Acts 7:10)</a:t>
            </a:r>
          </a:p>
        </p:txBody>
      </p:sp>
      <p:pic>
        <p:nvPicPr>
          <p:cNvPr id="4098" name="Picture 2" descr="What Is the Significance of &quot;Laying Hands&quot; on Someone in Prayer?">
            <a:extLst>
              <a:ext uri="{FF2B5EF4-FFF2-40B4-BE49-F238E27FC236}">
                <a16:creationId xmlns:a16="http://schemas.microsoft.com/office/drawing/2014/main" id="{5CF2BF14-C7F0-CEC2-A41F-EC26A025E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0" r="23339"/>
          <a:stretch/>
        </p:blipFill>
        <p:spPr bwMode="auto">
          <a:xfrm>
            <a:off x="5122175" y="3967704"/>
            <a:ext cx="231717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57E1BD-CAEB-5CF9-7DBF-6F2B76A96BB0}"/>
              </a:ext>
            </a:extLst>
          </p:cNvPr>
          <p:cNvSpPr txBox="1"/>
          <p:nvPr/>
        </p:nvSpPr>
        <p:spPr>
          <a:xfrm>
            <a:off x="351648" y="3773271"/>
            <a:ext cx="44010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>
                <a:solidFill>
                  <a:srgbClr val="FF0000"/>
                </a:solidFill>
                <a:effectLst/>
              </a:rPr>
              <a:t>Now Joshua son of Nun was filled with the spirit of wisdom </a:t>
            </a:r>
            <a:r>
              <a:rPr lang="en-US" sz="2400" b="0" i="1" u="sng" dirty="0">
                <a:solidFill>
                  <a:srgbClr val="FF0000"/>
                </a:solidFill>
                <a:effectLst/>
              </a:rPr>
              <a:t>because Moses had laid his hands on him. So the Israelites listened to him and did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 what the </a:t>
            </a:r>
            <a:r>
              <a:rPr lang="en-US" sz="2400" b="0" i="1" cap="small" dirty="0">
                <a:solidFill>
                  <a:srgbClr val="FF0000"/>
                </a:solidFill>
                <a:effectLst/>
              </a:rPr>
              <a:t>Lord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 had commanded Moses</a:t>
            </a:r>
            <a:r>
              <a:rPr lang="en-US" sz="2400" i="1" dirty="0">
                <a:solidFill>
                  <a:srgbClr val="FF0000"/>
                </a:solidFill>
                <a:latin typeface="system-ui"/>
              </a:rPr>
              <a:t> 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system-ui"/>
              </a:rPr>
              <a:t>(Deut. 34:9; see also Num. 27:20, “Give him some of your authority”).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369F23-1DF5-FED2-26D4-1ECF6882AC4D}"/>
              </a:ext>
            </a:extLst>
          </p:cNvPr>
          <p:cNvSpPr txBox="1"/>
          <p:nvPr/>
        </p:nvSpPr>
        <p:spPr>
          <a:xfrm>
            <a:off x="7793182" y="3967704"/>
            <a:ext cx="40471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1" dirty="0">
                <a:solidFill>
                  <a:srgbClr val="FF0000"/>
                </a:solidFill>
              </a:rPr>
              <a:t>C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hoose seven men from among you…They chose [seven men and]…presented them to the apostles, who prayed and </a:t>
            </a:r>
            <a:r>
              <a:rPr lang="en-US" sz="2400" b="0" i="1" u="sng" dirty="0">
                <a:solidFill>
                  <a:srgbClr val="FF0000"/>
                </a:solidFill>
                <a:effectLst/>
              </a:rPr>
              <a:t>laid their hands on them</a:t>
            </a:r>
            <a:r>
              <a:rPr lang="en-US" sz="2400" b="0" i="1" dirty="0">
                <a:solidFill>
                  <a:srgbClr val="FF0000"/>
                </a:solidFill>
                <a:effectLst/>
              </a:rPr>
              <a:t>. (Acts 6:3, 5-6)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9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FE082-167A-E7CA-2ED0-F7BFA388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5"/>
            <a:ext cx="10515600" cy="835025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latin typeface="+mn-lt"/>
              </a:rPr>
              <a:t>4a. Ordination constitutes transfer of authority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9C3A5-84F0-1C03-866D-55E9368E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2721"/>
            <a:ext cx="7313579" cy="5237534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/>
              <a:t>That authority comes from laying on of hands; Moses gave some of his authority to Joshua (</a:t>
            </a:r>
            <a:r>
              <a:rPr lang="en-US" sz="2800" b="0" dirty="0">
                <a:effectLst/>
              </a:rPr>
              <a:t>Deut. 34:9; see also Num. 27:20). </a:t>
            </a:r>
          </a:p>
          <a:p>
            <a:r>
              <a:rPr lang="en-US" dirty="0"/>
              <a:t>The authority therefore does not come directly from God, as did Moses’ and the Twelve’s authority) </a:t>
            </a:r>
            <a:endParaRPr lang="en-US" sz="2800" b="0" dirty="0">
              <a:effectLst/>
            </a:endParaRPr>
          </a:p>
          <a:p>
            <a:r>
              <a:rPr lang="en-US" dirty="0"/>
              <a:t>The Apostles at the first were </a:t>
            </a:r>
            <a:r>
              <a:rPr lang="en-US" i="1" u="sng" dirty="0"/>
              <a:t>responsible</a:t>
            </a:r>
            <a:r>
              <a:rPr lang="en-US" dirty="0"/>
              <a:t> for the feeding the Greek-speaking widows. </a:t>
            </a:r>
          </a:p>
          <a:p>
            <a:r>
              <a:rPr lang="en-US" dirty="0"/>
              <a:t>All church contributions were laid at the Apostles’ feet (Acts 4:37, 5:2), giving them the </a:t>
            </a:r>
            <a:r>
              <a:rPr lang="en-US" i="1" u="sng" dirty="0"/>
              <a:t>authority</a:t>
            </a:r>
            <a:r>
              <a:rPr lang="en-US" dirty="0"/>
              <a:t> to spend it. </a:t>
            </a:r>
          </a:p>
          <a:p>
            <a:r>
              <a:rPr lang="en-US" dirty="0"/>
              <a:t>They transferred both the </a:t>
            </a:r>
            <a:r>
              <a:rPr lang="en-US" i="1" u="sng" dirty="0"/>
              <a:t>responsibility</a:t>
            </a:r>
            <a:r>
              <a:rPr lang="en-US" dirty="0"/>
              <a:t> and the </a:t>
            </a:r>
            <a:r>
              <a:rPr lang="en-US" i="1" u="sng" dirty="0"/>
              <a:t>authority</a:t>
            </a:r>
            <a:r>
              <a:rPr lang="en-US" dirty="0"/>
              <a:t> for caring for the widows to the Seven by laying on of hands.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ordinationmcc">
            <a:extLst>
              <a:ext uri="{FF2B5EF4-FFF2-40B4-BE49-F238E27FC236}">
                <a16:creationId xmlns:a16="http://schemas.microsoft.com/office/drawing/2014/main" id="{FF76A4C9-4C27-9447-BEC4-918ED82A1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86" b="50044"/>
          <a:stretch/>
        </p:blipFill>
        <p:spPr bwMode="auto">
          <a:xfrm>
            <a:off x="8547207" y="2131264"/>
            <a:ext cx="3077347" cy="29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37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FD252-C608-9CFF-F7F4-06D83F6C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10" y="0"/>
            <a:ext cx="10515600" cy="911225"/>
          </a:xfrm>
        </p:spPr>
        <p:txBody>
          <a:bodyPr>
            <a:normAutofit/>
          </a:bodyPr>
          <a:lstStyle/>
          <a:p>
            <a:pPr algn="ctr"/>
            <a:r>
              <a:rPr lang="en-US" i="1" dirty="0">
                <a:latin typeface="+mn-lt"/>
              </a:rPr>
              <a:t>4b. Did Phoebe have ordained authority?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1F9DA-25FD-B02E-44AE-318E64045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36" y="911225"/>
            <a:ext cx="8402052" cy="56047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Paul forbids female authority over men in the church         (1 Tim. 2:12). </a:t>
            </a:r>
          </a:p>
          <a:p>
            <a:r>
              <a:rPr lang="en-US" dirty="0"/>
              <a:t>Ordained deacons</a:t>
            </a:r>
            <a:r>
              <a:rPr lang="en-US" i="1" dirty="0"/>
              <a:t> </a:t>
            </a:r>
            <a:r>
              <a:rPr lang="en-US" dirty="0"/>
              <a:t>decide how much diaconal money to distribute to male heads of households. How does that </a:t>
            </a:r>
            <a:r>
              <a:rPr lang="en-US" i="1" u="sng" dirty="0"/>
              <a:t>not </a:t>
            </a:r>
            <a:r>
              <a:rPr lang="en-US" dirty="0"/>
              <a:t>constitute authority?</a:t>
            </a:r>
          </a:p>
          <a:p>
            <a:r>
              <a:rPr lang="en-US" dirty="0"/>
              <a:t>The seven chosen to help the widows were </a:t>
            </a:r>
            <a:r>
              <a:rPr lang="en-US" i="1" u="sng" dirty="0"/>
              <a:t>men</a:t>
            </a:r>
            <a:r>
              <a:rPr lang="en-US" dirty="0"/>
              <a:t> (Acts 6:3).</a:t>
            </a:r>
          </a:p>
          <a:p>
            <a:r>
              <a:rPr lang="en-US" dirty="0"/>
              <a:t>How do female deacons with authority over men </a:t>
            </a:r>
            <a:r>
              <a:rPr lang="en-US" i="1" u="sng" dirty="0"/>
              <a:t>not</a:t>
            </a:r>
            <a:r>
              <a:rPr lang="en-US" dirty="0"/>
              <a:t> undermine male headship, hinder their wives’ respect for them (Eph. 5:33)? Is that not indecent and disorderly         (1 Cor. 14:40)?</a:t>
            </a:r>
          </a:p>
          <a:p>
            <a:r>
              <a:rPr lang="en-US" dirty="0"/>
              <a:t>Phoebe had a title “deaconess” in the </a:t>
            </a:r>
            <a:r>
              <a:rPr lang="en-US" dirty="0" err="1"/>
              <a:t>Cenchreae</a:t>
            </a:r>
            <a:r>
              <a:rPr lang="en-US" dirty="0"/>
              <a:t> church. She was exemplary in providing services (something  required of every Christian), and she needed assistance on a mission trip to Rome (Rom. 16:1-2).</a:t>
            </a:r>
          </a:p>
          <a:p>
            <a:r>
              <a:rPr lang="en-US" dirty="0"/>
              <a:t>How do we deduce that Paul recognized Phoebe as having ordained authority, either in </a:t>
            </a:r>
            <a:r>
              <a:rPr lang="en-US" dirty="0" err="1"/>
              <a:t>Cenchreae</a:t>
            </a:r>
            <a:r>
              <a:rPr lang="en-US" dirty="0"/>
              <a:t> or in Rome?</a:t>
            </a:r>
          </a:p>
        </p:txBody>
      </p:sp>
      <p:pic>
        <p:nvPicPr>
          <p:cNvPr id="1026" name="Picture 2" descr="Lady Boss Talking Workers Front Presentation Board Stock Picture">
            <a:extLst>
              <a:ext uri="{FF2B5EF4-FFF2-40B4-BE49-F238E27FC236}">
                <a16:creationId xmlns:a16="http://schemas.microsoft.com/office/drawing/2014/main" id="{FBC72809-B6CE-2063-2F15-2BDCD14DD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/>
          <a:stretch/>
        </p:blipFill>
        <p:spPr bwMode="auto">
          <a:xfrm>
            <a:off x="8954060" y="3898260"/>
            <a:ext cx="3007570" cy="232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ractive young business woman Royalty Free Stock Images">
            <a:extLst>
              <a:ext uri="{FF2B5EF4-FFF2-40B4-BE49-F238E27FC236}">
                <a16:creationId xmlns:a16="http://schemas.microsoft.com/office/drawing/2014/main" id="{5D1BAA68-8D01-7ED2-062A-052895D80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5" b="20259"/>
          <a:stretch/>
        </p:blipFill>
        <p:spPr bwMode="auto">
          <a:xfrm>
            <a:off x="9649838" y="911225"/>
            <a:ext cx="1911079" cy="26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5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165D-4F1D-1E64-052B-F683505FD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9496" y="1185749"/>
            <a:ext cx="10787973" cy="2142988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400" i="1" u="sng" dirty="0">
                <a:latin typeface="+mn-lt"/>
              </a:rPr>
              <a:t>How</a:t>
            </a:r>
            <a:r>
              <a:rPr lang="en-US" sz="4400" dirty="0">
                <a:latin typeface="+mn-lt"/>
              </a:rPr>
              <a:t> does lack of ordination unbiblically limit a woman’s service? 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 </a:t>
            </a:r>
            <a:endParaRPr lang="en-US" sz="4400" i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53E91-3E2D-FEFC-7B29-89F1AAE6E4EA}"/>
              </a:ext>
            </a:extLst>
          </p:cNvPr>
          <p:cNvSpPr txBox="1"/>
          <p:nvPr/>
        </p:nvSpPr>
        <p:spPr>
          <a:xfrm>
            <a:off x="321014" y="261964"/>
            <a:ext cx="11663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i="1" dirty="0"/>
              <a:t>5</a:t>
            </a:r>
            <a:r>
              <a:rPr lang="en-US" sz="4600" i="1" dirty="0">
                <a:latin typeface="+mn-lt"/>
              </a:rPr>
              <a:t>. </a:t>
            </a:r>
            <a:r>
              <a:rPr lang="en-US" sz="4600" i="1" dirty="0"/>
              <a:t>If deaconesses may be ordained but are not…</a:t>
            </a:r>
            <a:endParaRPr lang="en-US" sz="4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EE4F05-89A8-745F-763F-7601CCA74B20}"/>
              </a:ext>
            </a:extLst>
          </p:cNvPr>
          <p:cNvSpPr txBox="1"/>
          <p:nvPr/>
        </p:nvSpPr>
        <p:spPr>
          <a:xfrm>
            <a:off x="970547" y="4689036"/>
            <a:ext cx="99380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i="1" u="sng" dirty="0">
                <a:latin typeface="+mn-lt"/>
              </a:rPr>
              <a:t>How</a:t>
            </a:r>
            <a:r>
              <a:rPr lang="en-US" sz="4400" dirty="0">
                <a:latin typeface="+mn-lt"/>
              </a:rPr>
              <a:t> would loss of ordination hinder their service to the church?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56D92-9D77-5595-5D72-A4E0453ABACE}"/>
              </a:ext>
            </a:extLst>
          </p:cNvPr>
          <p:cNvSpPr txBox="1"/>
          <p:nvPr/>
        </p:nvSpPr>
        <p:spPr>
          <a:xfrm>
            <a:off x="449350" y="3452303"/>
            <a:ext cx="116634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i="1" dirty="0"/>
              <a:t>6</a:t>
            </a:r>
            <a:r>
              <a:rPr lang="en-US" sz="4600" i="1" dirty="0">
                <a:latin typeface="+mn-lt"/>
              </a:rPr>
              <a:t>. </a:t>
            </a:r>
            <a:r>
              <a:rPr lang="en-US" sz="4600" i="1" dirty="0"/>
              <a:t>If deaconesses may not be ordained…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09758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FE0D8-2AA4-E0AA-EEF1-C30CD8FDC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595"/>
            <a:ext cx="10515600" cy="782900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>
                <a:latin typeface="+mn-lt"/>
              </a:rPr>
              <a:t>1. Does Scripture recognize deaconesses?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33D87-B838-ACBF-5F4E-5FF5AF026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10" y="1192111"/>
            <a:ext cx="11236279" cy="16312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i="1" dirty="0"/>
              <a:t>1a. Yes! Phoebe was a deaconess </a:t>
            </a:r>
            <a:r>
              <a:rPr lang="en-US" sz="3600" b="0" i="1" dirty="0">
                <a:solidFill>
                  <a:srgbClr val="000000"/>
                </a:solidFill>
                <a:effectLst/>
                <a:latin typeface="system-ui"/>
              </a:rPr>
              <a:t>(</a:t>
            </a:r>
            <a:r>
              <a:rPr lang="el-GR" sz="3600" b="0" i="1" dirty="0">
                <a:solidFill>
                  <a:srgbClr val="001320"/>
                </a:solidFill>
                <a:effectLst/>
                <a:latin typeface="Cardo"/>
              </a:rPr>
              <a:t>Διάκονον</a:t>
            </a:r>
            <a:r>
              <a:rPr lang="en-US" sz="3600" i="1" dirty="0">
                <a:solidFill>
                  <a:srgbClr val="001320"/>
                </a:solidFill>
                <a:latin typeface="Cardo"/>
              </a:rPr>
              <a:t>, </a:t>
            </a:r>
            <a:r>
              <a:rPr lang="en-US" sz="3600" i="1" dirty="0"/>
              <a:t>Rom. 16:1)</a:t>
            </a:r>
          </a:p>
          <a:p>
            <a:pPr marL="0" indent="0">
              <a:buNone/>
            </a:pPr>
            <a:r>
              <a:rPr lang="el-GR" sz="3200" b="0" i="0" dirty="0">
                <a:solidFill>
                  <a:srgbClr val="001320"/>
                </a:solidFill>
                <a:effectLst/>
                <a:latin typeface="Cardo"/>
              </a:rPr>
              <a:t>Διάκονον </a:t>
            </a:r>
            <a:r>
              <a:rPr lang="en-US" sz="3200" b="0" i="0" dirty="0">
                <a:solidFill>
                  <a:srgbClr val="001320"/>
                </a:solidFill>
                <a:effectLst/>
                <a:latin typeface="Cardo"/>
              </a:rPr>
              <a:t>is translated elsewhere as “deacon” (Phil. 1:1, 1 Tim. 3:8)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1320"/>
                </a:solidFill>
                <a:latin typeface="Cardo"/>
              </a:rPr>
              <a:t>We know very little about her.</a:t>
            </a:r>
            <a:endParaRPr lang="en-US" sz="3200" dirty="0"/>
          </a:p>
        </p:txBody>
      </p:sp>
      <p:pic>
        <p:nvPicPr>
          <p:cNvPr id="1026" name="Picture 2" descr="Phoebe Deaconess - Saint Phoebe - Santa Febe - Phœbé de Cenchrée - Sainte Phoebe - Święta Feba - Febe - Phebe - Phoibe - Phoebe - Foibe">
            <a:extLst>
              <a:ext uri="{FF2B5EF4-FFF2-40B4-BE49-F238E27FC236}">
                <a16:creationId xmlns:a16="http://schemas.microsoft.com/office/drawing/2014/main" id="{080C4CDC-96B1-64BA-E851-456F77F72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8" y="3623375"/>
            <a:ext cx="33411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rinth, Cenchrea New Testament Churches Map">
            <a:extLst>
              <a:ext uri="{FF2B5EF4-FFF2-40B4-BE49-F238E27FC236}">
                <a16:creationId xmlns:a16="http://schemas.microsoft.com/office/drawing/2014/main" id="{E36E3A52-40A8-5F5B-57A7-E86DA40C0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289" y="3517469"/>
            <a:ext cx="36671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2011D5-2BDC-CB5F-A6E6-087A9EB885CB}"/>
              </a:ext>
            </a:extLst>
          </p:cNvPr>
          <p:cNvSpPr txBox="1"/>
          <p:nvPr/>
        </p:nvSpPr>
        <p:spPr>
          <a:xfrm>
            <a:off x="3394952" y="3624937"/>
            <a:ext cx="73604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She was a member of the</a:t>
            </a:r>
          </a:p>
          <a:p>
            <a:r>
              <a:rPr lang="en-US" sz="2400" dirty="0"/>
              <a:t>church at </a:t>
            </a:r>
            <a:r>
              <a:rPr lang="en-US" sz="2400" dirty="0" err="1"/>
              <a:t>Cenchrea</a:t>
            </a:r>
            <a:r>
              <a:rPr lang="en-US" sz="2400" dirty="0"/>
              <a:t> (Rom. 16:1)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She was among those who</a:t>
            </a:r>
          </a:p>
          <a:p>
            <a:r>
              <a:rPr lang="en-US" sz="2400" dirty="0"/>
              <a:t> delivered Paul’s letter to </a:t>
            </a:r>
          </a:p>
          <a:p>
            <a:r>
              <a:rPr lang="en-US" sz="2400" dirty="0"/>
              <a:t>the Romans.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She was on an unnamed </a:t>
            </a:r>
          </a:p>
          <a:p>
            <a:r>
              <a:rPr lang="en-US" sz="2400" dirty="0"/>
              <a:t>Overseas mission.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4780D8-8122-6642-51BF-CEE389C49353}"/>
              </a:ext>
            </a:extLst>
          </p:cNvPr>
          <p:cNvGrpSpPr/>
          <p:nvPr/>
        </p:nvGrpSpPr>
        <p:grpSpPr>
          <a:xfrm>
            <a:off x="6714474" y="4607410"/>
            <a:ext cx="3904701" cy="1844738"/>
            <a:chOff x="5440151" y="4648137"/>
            <a:chExt cx="3904701" cy="184473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05565D1-20FE-8DAF-1659-888DD4196DCD}"/>
                </a:ext>
              </a:extLst>
            </p:cNvPr>
            <p:cNvSpPr/>
            <p:nvPr/>
          </p:nvSpPr>
          <p:spPr>
            <a:xfrm>
              <a:off x="7910208" y="6062493"/>
              <a:ext cx="1434644" cy="430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3EFD0C-82BE-A2F1-CDB3-4218E1D2DF41}"/>
                </a:ext>
              </a:extLst>
            </p:cNvPr>
            <p:cNvSpPr txBox="1"/>
            <p:nvPr/>
          </p:nvSpPr>
          <p:spPr>
            <a:xfrm>
              <a:off x="5564221" y="4669277"/>
              <a:ext cx="736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Rome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4CC8C6A-DE60-5393-43A9-959F79EC0584}"/>
                </a:ext>
              </a:extLst>
            </p:cNvPr>
            <p:cNvSpPr/>
            <p:nvPr/>
          </p:nvSpPr>
          <p:spPr>
            <a:xfrm>
              <a:off x="5440151" y="4648137"/>
              <a:ext cx="914400" cy="4303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148146DC-CBBE-E3DD-9C39-CC1EC45D614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216672" y="5053948"/>
              <a:ext cx="2351659" cy="1016113"/>
            </a:xfrm>
            <a:prstGeom prst="curvedConnector3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293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B0B3-3883-88D2-CF1B-5E1AA7730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16" y="219210"/>
            <a:ext cx="10928684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latin typeface="+mn-lt"/>
              </a:rPr>
              <a:t>1b. </a:t>
            </a:r>
            <a:r>
              <a:rPr lang="en-US" sz="3600" i="1" u="sng" dirty="0">
                <a:latin typeface="+mn-lt"/>
              </a:rPr>
              <a:t>What</a:t>
            </a:r>
            <a:r>
              <a:rPr lang="en-US" sz="3600" i="1" dirty="0">
                <a:latin typeface="+mn-lt"/>
              </a:rPr>
              <a:t> did Paul ask the church in Rome to do for 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8BD7E-4B77-5EE4-7EFD-B2A46AC4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16" y="1468878"/>
            <a:ext cx="7077960" cy="49416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b="0" i="1" dirty="0">
                <a:solidFill>
                  <a:srgbClr val="FF0000"/>
                </a:solidFill>
                <a:effectLst/>
              </a:rPr>
              <a:t>“That you </a:t>
            </a:r>
          </a:p>
          <a:p>
            <a:pPr marL="0" indent="0">
              <a:buNone/>
            </a:pPr>
            <a:r>
              <a:rPr lang="en-US" sz="3900" b="0" i="1" dirty="0">
                <a:solidFill>
                  <a:srgbClr val="FF0000"/>
                </a:solidFill>
                <a:effectLst/>
              </a:rPr>
              <a:t>1) receive her in the Lord, as becomes saints, and that you </a:t>
            </a:r>
          </a:p>
          <a:p>
            <a:pPr marL="0" indent="0">
              <a:buNone/>
            </a:pPr>
            <a:r>
              <a:rPr lang="en-US" sz="3900" b="0" i="1" dirty="0">
                <a:solidFill>
                  <a:srgbClr val="FF0000"/>
                </a:solidFill>
                <a:effectLst/>
              </a:rPr>
              <a:t>2) assist her in whatever business she has need (</a:t>
            </a:r>
            <a:r>
              <a:rPr lang="el-GR" sz="3900" b="0" i="1" dirty="0">
                <a:solidFill>
                  <a:srgbClr val="FF0000"/>
                </a:solidFill>
                <a:effectLst/>
                <a:latin typeface="ui-sans-serif"/>
              </a:rPr>
              <a:t>χρῄζῃ</a:t>
            </a:r>
            <a:r>
              <a:rPr lang="en-US" sz="3900" i="1" dirty="0">
                <a:solidFill>
                  <a:srgbClr val="FF0000"/>
                </a:solidFill>
                <a:latin typeface="ui-sans-serif"/>
              </a:rPr>
              <a:t>)</a:t>
            </a:r>
            <a:r>
              <a:rPr lang="el-GR" sz="3900" b="0" i="1" dirty="0">
                <a:solidFill>
                  <a:srgbClr val="FF0000"/>
                </a:solidFill>
                <a:effectLst/>
                <a:latin typeface="ui-sans-serif"/>
              </a:rPr>
              <a:t> </a:t>
            </a:r>
            <a:r>
              <a:rPr lang="en-US" sz="3900" b="0" i="1" dirty="0">
                <a:solidFill>
                  <a:srgbClr val="FF0000"/>
                </a:solidFill>
                <a:effectLst/>
              </a:rPr>
              <a:t>of you.” (Rom. 16:2)</a:t>
            </a:r>
          </a:p>
          <a:p>
            <a:r>
              <a:rPr lang="en-US" sz="4000" b="0" dirty="0">
                <a:effectLst/>
              </a:rPr>
              <a:t>“Need” (</a:t>
            </a:r>
            <a:r>
              <a:rPr lang="el-GR" sz="4000" b="0" dirty="0">
                <a:effectLst/>
                <a:latin typeface="ui-sans-serif"/>
              </a:rPr>
              <a:t>χρῄζῃ</a:t>
            </a:r>
            <a:r>
              <a:rPr lang="en-US" sz="4000" dirty="0">
                <a:latin typeface="ui-sans-serif"/>
              </a:rPr>
              <a:t>)</a:t>
            </a:r>
            <a:r>
              <a:rPr lang="el-GR" sz="4000" b="0" dirty="0">
                <a:effectLst/>
                <a:latin typeface="ui-sans-serif"/>
              </a:rPr>
              <a:t> </a:t>
            </a:r>
            <a:r>
              <a:rPr lang="en-US" sz="4000" b="0" dirty="0">
                <a:effectLst/>
                <a:latin typeface="ui-sans-serif"/>
              </a:rPr>
              <a:t>is not “require”. The one </a:t>
            </a:r>
            <a:r>
              <a:rPr lang="en-US" sz="4000" dirty="0">
                <a:latin typeface="ui-sans-serif"/>
              </a:rPr>
              <a:t>with </a:t>
            </a:r>
            <a:r>
              <a:rPr lang="en-US" sz="4000" b="0" dirty="0">
                <a:effectLst/>
                <a:latin typeface="ui-sans-serif"/>
              </a:rPr>
              <a:t>authority here </a:t>
            </a:r>
            <a:r>
              <a:rPr lang="en-US" sz="4000" dirty="0">
                <a:latin typeface="ui-sans-serif"/>
              </a:rPr>
              <a:t>is Paul, not Phoebe</a:t>
            </a:r>
            <a:endParaRPr lang="en-US" sz="4000" b="0" dirty="0">
              <a:effectLst/>
            </a:endParaRPr>
          </a:p>
          <a:p>
            <a:r>
              <a:rPr lang="en-US" sz="3900" dirty="0">
                <a:latin typeface="+mn-lt"/>
              </a:rPr>
              <a:t>Is Paul expecting </a:t>
            </a:r>
            <a:r>
              <a:rPr lang="en-US" sz="3900" dirty="0"/>
              <a:t>the Romans to do more for her than they would any </a:t>
            </a:r>
            <a:r>
              <a:rPr lang="en-US" sz="3900" dirty="0" err="1">
                <a:latin typeface="+mn-lt"/>
              </a:rPr>
              <a:t>unordained</a:t>
            </a:r>
            <a:r>
              <a:rPr lang="en-US" sz="3900" dirty="0">
                <a:latin typeface="+mn-lt"/>
              </a:rPr>
              <a:t> single women sent on a mission?</a:t>
            </a:r>
          </a:p>
          <a:p>
            <a:pPr marL="0" indent="0">
              <a:buNone/>
            </a:pPr>
            <a:endParaRPr lang="en-US" sz="4000" b="0" i="1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0" i="1" dirty="0">
              <a:solidFill>
                <a:srgbClr val="FF0000"/>
              </a:solidFill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400" dirty="0"/>
          </a:p>
        </p:txBody>
      </p:sp>
      <p:pic>
        <p:nvPicPr>
          <p:cNvPr id="2052" name="Picture 4" descr="view of two persons hands">
            <a:extLst>
              <a:ext uri="{FF2B5EF4-FFF2-40B4-BE49-F238E27FC236}">
                <a16:creationId xmlns:a16="http://schemas.microsoft.com/office/drawing/2014/main" id="{F9CF90AF-B77C-9FAA-AC35-3C8358E3F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903" y="1631071"/>
            <a:ext cx="3481070" cy="404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43E5440-33D3-E17A-26D8-973F8201F413}"/>
              </a:ext>
            </a:extLst>
          </p:cNvPr>
          <p:cNvSpPr txBox="1">
            <a:spLocks/>
          </p:cNvSpPr>
          <p:nvPr/>
        </p:nvSpPr>
        <p:spPr>
          <a:xfrm>
            <a:off x="838200" y="5532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14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FE1-DD56-65C8-A096-9E38F27B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63" y="2005264"/>
            <a:ext cx="10912813" cy="208651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100" dirty="0">
                <a:latin typeface="+mn-lt"/>
              </a:rPr>
              <a:t>Isn’t this precisely the kind of women (single or unmarried) we send overseas on missions? And honor in our churches? </a:t>
            </a:r>
            <a:br>
              <a:rPr lang="en-US" sz="3100" dirty="0">
                <a:latin typeface="+mn-lt"/>
              </a:rPr>
            </a:b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As a minimum, she had earned the title “deaconess” for her services.</a:t>
            </a:r>
            <a:br>
              <a:rPr lang="en-US" sz="3100" dirty="0">
                <a:latin typeface="+mn-lt"/>
              </a:rPr>
            </a:br>
            <a:r>
              <a:rPr lang="en-US" sz="3100" i="1" dirty="0">
                <a:latin typeface="+mn-lt"/>
              </a:rPr>
              <a:t>But was she ordained?</a:t>
            </a:r>
            <a:br>
              <a:rPr lang="en-US" sz="4400" i="1" dirty="0">
                <a:latin typeface="+mn-lt"/>
              </a:rPr>
            </a:br>
            <a:br>
              <a:rPr lang="en-US" sz="2700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39DC5-37B0-5CE8-756E-0972D8B11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29" y="217440"/>
            <a:ext cx="11306515" cy="12717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i="1" dirty="0">
                <a:solidFill>
                  <a:srgbClr val="000000"/>
                </a:solidFill>
                <a:effectLst/>
              </a:rPr>
              <a:t>1c. </a:t>
            </a:r>
            <a:r>
              <a:rPr lang="en-US" sz="4000" b="0" i="1" u="sng" dirty="0">
                <a:solidFill>
                  <a:srgbClr val="000000"/>
                </a:solidFill>
                <a:effectLst/>
              </a:rPr>
              <a:t>Why</a:t>
            </a:r>
            <a:r>
              <a:rPr lang="en-US" sz="4000" b="0" i="1" dirty="0">
                <a:solidFill>
                  <a:srgbClr val="000000"/>
                </a:solidFill>
                <a:effectLst/>
              </a:rPr>
              <a:t> did Paul ask the Roman church to help her? </a:t>
            </a:r>
          </a:p>
          <a:p>
            <a:pPr marL="0" indent="0" algn="ctr">
              <a:buNone/>
            </a:pPr>
            <a:r>
              <a:rPr lang="en-US" sz="3200" b="0" i="1" dirty="0">
                <a:solidFill>
                  <a:srgbClr val="FF0000"/>
                </a:solidFill>
                <a:effectLst/>
              </a:rPr>
              <a:t>“</a:t>
            </a:r>
            <a:r>
              <a:rPr lang="en-US" sz="3200" i="1" dirty="0">
                <a:solidFill>
                  <a:srgbClr val="FF0000"/>
                </a:solidFill>
              </a:rPr>
              <a:t>S</a:t>
            </a:r>
            <a:r>
              <a:rPr lang="en-US" sz="3200" b="0" i="1" dirty="0">
                <a:solidFill>
                  <a:srgbClr val="FF0000"/>
                </a:solidFill>
                <a:effectLst/>
              </a:rPr>
              <a:t>he has been a helper of many, and of me also.” (Rom. 16:2)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Free photo person helping their elder neighbour">
            <a:extLst>
              <a:ext uri="{FF2B5EF4-FFF2-40B4-BE49-F238E27FC236}">
                <a16:creationId xmlns:a16="http://schemas.microsoft.com/office/drawing/2014/main" id="{650D5279-3094-C8A0-7B4A-71A0F09E1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3"/>
          <a:stretch/>
        </p:blipFill>
        <p:spPr bwMode="auto">
          <a:xfrm>
            <a:off x="628924" y="3902906"/>
            <a:ext cx="3365396" cy="22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man handing over paint brush after painting - community helpers art stock pictures, royalty-free photos &amp; images">
            <a:extLst>
              <a:ext uri="{FF2B5EF4-FFF2-40B4-BE49-F238E27FC236}">
                <a16:creationId xmlns:a16="http://schemas.microsoft.com/office/drawing/2014/main" id="{CDB9F456-1A75-FD1C-91DB-380E84A0D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02" y="3987007"/>
            <a:ext cx="3428595" cy="228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urse portrait - group of nurses stock pictures, royalty-free photos &amp; images">
            <a:extLst>
              <a:ext uri="{FF2B5EF4-FFF2-40B4-BE49-F238E27FC236}">
                <a16:creationId xmlns:a16="http://schemas.microsoft.com/office/drawing/2014/main" id="{85AA7415-B91A-0C1E-EBA3-18BDD568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73" y="4091781"/>
            <a:ext cx="3428596" cy="228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9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5F09-932E-C124-90A3-ABA68430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31" y="243293"/>
            <a:ext cx="10736179" cy="693654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+mn-lt"/>
              </a:rPr>
              <a:t>2. What is a deacon? (</a:t>
            </a:r>
            <a:r>
              <a:rPr lang="el-GR" sz="4800" dirty="0">
                <a:solidFill>
                  <a:srgbClr val="001320"/>
                </a:solidFill>
                <a:effectLst/>
                <a:latin typeface="Cardo"/>
              </a:rPr>
              <a:t>διάκονος</a:t>
            </a:r>
            <a:r>
              <a:rPr lang="en-US" sz="4800" dirty="0">
                <a:solidFill>
                  <a:srgbClr val="001320"/>
                </a:solidFill>
                <a:effectLst/>
                <a:latin typeface="Cardo"/>
              </a:rPr>
              <a:t>)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EC5E-210A-4708-4F7E-2DDEA351D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3329"/>
            <a:ext cx="10515600" cy="143132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</a:rPr>
              <a:t>From Strong’s #1249 </a:t>
            </a:r>
            <a:r>
              <a:rPr lang="el-GR" dirty="0"/>
              <a:t>διακον</a:t>
            </a:r>
            <a:r>
              <a:rPr lang="en-US" dirty="0" err="1"/>
              <a:t>os</a:t>
            </a:r>
            <a:r>
              <a:rPr lang="en-US" dirty="0"/>
              <a:t>, </a:t>
            </a:r>
            <a:r>
              <a:rPr lang="en-US" b="0" i="0" dirty="0" err="1">
                <a:solidFill>
                  <a:srgbClr val="000000"/>
                </a:solidFill>
                <a:effectLst/>
              </a:rPr>
              <a:t>diákonos</a:t>
            </a:r>
            <a:r>
              <a:rPr lang="en-US" b="0" dirty="0">
                <a:solidFill>
                  <a:srgbClr val="000000"/>
                </a:solidFill>
                <a:effectLst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O</a:t>
            </a:r>
            <a:r>
              <a:rPr lang="en-US" b="0" dirty="0">
                <a:solidFill>
                  <a:srgbClr val="000000"/>
                </a:solidFill>
                <a:effectLst/>
              </a:rPr>
              <a:t>ne who executes the commands of another, esp. of a master, a servant, attendant, minister </a:t>
            </a:r>
          </a:p>
          <a:p>
            <a:r>
              <a:rPr lang="en-US" b="0" dirty="0">
                <a:solidFill>
                  <a:srgbClr val="FF0000"/>
                </a:solidFill>
                <a:effectLst/>
              </a:rPr>
              <a:t>Do deacons execute God’s commands? Or those who ordain them? </a:t>
            </a:r>
            <a:endParaRPr lang="en-US" b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 descr="Free photo young happy waiter communicating with group of customers in a cafe">
            <a:extLst>
              <a:ext uri="{FF2B5EF4-FFF2-40B4-BE49-F238E27FC236}">
                <a16:creationId xmlns:a16="http://schemas.microsoft.com/office/drawing/2014/main" id="{9352C510-77D1-D4F0-3EB9-40E5B5E5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1" y="3426218"/>
            <a:ext cx="3496176" cy="232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photo front view of male janitor with broom">
            <a:extLst>
              <a:ext uri="{FF2B5EF4-FFF2-40B4-BE49-F238E27FC236}">
                <a16:creationId xmlns:a16="http://schemas.microsoft.com/office/drawing/2014/main" id="{BFFF92EA-5895-A07A-2331-AD954529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11" y="3103569"/>
            <a:ext cx="2338889" cy="35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ree Woman Doctor photo and picture">
            <a:extLst>
              <a:ext uri="{FF2B5EF4-FFF2-40B4-BE49-F238E27FC236}">
                <a16:creationId xmlns:a16="http://schemas.microsoft.com/office/drawing/2014/main" id="{8A0F1C4C-CD1A-8484-0ADA-27549B86F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904" y="3527201"/>
            <a:ext cx="3471019" cy="231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88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C556C3-F2A4-B4D0-D236-8639CCEE8E7E}"/>
              </a:ext>
            </a:extLst>
          </p:cNvPr>
          <p:cNvSpPr txBox="1"/>
          <p:nvPr/>
        </p:nvSpPr>
        <p:spPr>
          <a:xfrm>
            <a:off x="232610" y="23497"/>
            <a:ext cx="1195938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600" i="1" dirty="0">
                <a:solidFill>
                  <a:srgbClr val="0013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2a. Examples of </a:t>
            </a:r>
            <a:r>
              <a:rPr lang="el-GR" sz="4600" b="0" i="1" dirty="0">
                <a:solidFill>
                  <a:srgbClr val="0013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Διάκονο</a:t>
            </a:r>
            <a:r>
              <a:rPr lang="en-US" sz="4600" b="0" i="1" dirty="0">
                <a:solidFill>
                  <a:srgbClr val="0013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(servants) in the NT</a:t>
            </a:r>
          </a:p>
          <a:p>
            <a:pPr algn="ctr"/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Those great among us must </a:t>
            </a:r>
            <a:r>
              <a:rPr lang="en-US" sz="2800" i="1" u="sng" dirty="0"/>
              <a:t>serve</a:t>
            </a:r>
            <a:r>
              <a:rPr lang="en-US" sz="2800" dirty="0"/>
              <a:t> (Mt. 23:1, 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Mary’s sister Martha </a:t>
            </a:r>
            <a:r>
              <a:rPr lang="en-US" sz="2800" i="1" u="sng" dirty="0"/>
              <a:t>served</a:t>
            </a:r>
            <a:r>
              <a:rPr lang="en-US" sz="2800" i="1" dirty="0"/>
              <a:t> </a:t>
            </a:r>
            <a:r>
              <a:rPr lang="en-US" sz="2800" dirty="0"/>
              <a:t>(Lk. 10:40, Jn. 12:2)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Jesus’ followers are His </a:t>
            </a:r>
            <a:r>
              <a:rPr lang="en-US" sz="2800" i="1" u="sng" dirty="0"/>
              <a:t>servants</a:t>
            </a:r>
            <a:r>
              <a:rPr lang="en-US" sz="2800" dirty="0"/>
              <a:t> (Jn. 12:26)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Rulers from Nero on down are God’s </a:t>
            </a:r>
            <a:r>
              <a:rPr lang="en-US" sz="2800" i="1" u="sng" dirty="0"/>
              <a:t>servants</a:t>
            </a:r>
            <a:r>
              <a:rPr lang="en-US" sz="2800" i="1" dirty="0"/>
              <a:t> </a:t>
            </a:r>
            <a:r>
              <a:rPr lang="en-US" sz="2800" dirty="0"/>
              <a:t>(Rom. 13:4)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Christ was a </a:t>
            </a:r>
            <a:r>
              <a:rPr lang="en-US" sz="2800" i="1" u="sng" dirty="0"/>
              <a:t>servant</a:t>
            </a:r>
            <a:r>
              <a:rPr lang="en-US" sz="2800" dirty="0"/>
              <a:t> to the Jews (Rom. 15:8)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Paul and other ministers were </a:t>
            </a:r>
            <a:r>
              <a:rPr lang="en-US" sz="2800" i="1" u="sng" dirty="0"/>
              <a:t>servants</a:t>
            </a:r>
            <a:r>
              <a:rPr lang="en-US" sz="2800" i="1" dirty="0"/>
              <a:t> </a:t>
            </a:r>
            <a:r>
              <a:rPr lang="en-US" sz="2800" dirty="0"/>
              <a:t>(1 Cor. 3:5)</a:t>
            </a:r>
          </a:p>
        </p:txBody>
      </p:sp>
      <p:pic>
        <p:nvPicPr>
          <p:cNvPr id="7" name="Picture 4" descr="Marble head of Nero   Roman Emperor Royalty Free Stock Images">
            <a:extLst>
              <a:ext uri="{FF2B5EF4-FFF2-40B4-BE49-F238E27FC236}">
                <a16:creationId xmlns:a16="http://schemas.microsoft.com/office/drawing/2014/main" id="{15D95210-1A8F-D5E9-E050-C4B50A45A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00"/>
          <a:stretch/>
        </p:blipFill>
        <p:spPr bwMode="auto">
          <a:xfrm>
            <a:off x="4335379" y="4093455"/>
            <a:ext cx="2820314" cy="24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Minister Giving Sermon Royalty Free Stock Photos">
            <a:extLst>
              <a:ext uri="{FF2B5EF4-FFF2-40B4-BE49-F238E27FC236}">
                <a16:creationId xmlns:a16="http://schemas.microsoft.com/office/drawing/2014/main" id="{9141E140-D3C9-310B-8FBD-39CDF5C7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622" y="4056023"/>
            <a:ext cx="3497093" cy="232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man serving soup her beloved man at table - 49217584">
            <a:extLst>
              <a:ext uri="{FF2B5EF4-FFF2-40B4-BE49-F238E27FC236}">
                <a16:creationId xmlns:a16="http://schemas.microsoft.com/office/drawing/2014/main" id="{AD3905E4-DD73-B8B4-A7D1-5CCA9046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95" y="4018590"/>
            <a:ext cx="2985640" cy="255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2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9F9A9-A992-D54A-69C8-51FC66F5B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1385" y="0"/>
            <a:ext cx="12294769" cy="898942"/>
          </a:xfrm>
        </p:spPr>
        <p:txBody>
          <a:bodyPr>
            <a:normAutofit/>
          </a:bodyPr>
          <a:lstStyle/>
          <a:p>
            <a:r>
              <a:rPr lang="en-US" sz="4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2b. So what does a </a:t>
            </a:r>
            <a:r>
              <a:rPr lang="el-GR" sz="4200" b="0" i="1" dirty="0">
                <a:solidFill>
                  <a:srgbClr val="001320"/>
                </a:solidFill>
                <a:effectLst/>
                <a:latin typeface="Cardo"/>
              </a:rPr>
              <a:t>Διακόνους</a:t>
            </a:r>
            <a:r>
              <a:rPr lang="en-US" sz="4200" b="0" i="1" dirty="0">
                <a:solidFill>
                  <a:srgbClr val="001320"/>
                </a:solidFill>
                <a:effectLst/>
                <a:latin typeface="Cardo"/>
              </a:rPr>
              <a:t> (m.) or </a:t>
            </a:r>
            <a:r>
              <a:rPr lang="el-GR" sz="4200" b="0" i="1" dirty="0">
                <a:solidFill>
                  <a:srgbClr val="001320"/>
                </a:solidFill>
                <a:effectLst/>
                <a:latin typeface="Cardo"/>
              </a:rPr>
              <a:t>Διάκονον</a:t>
            </a:r>
            <a:r>
              <a:rPr lang="en-US" sz="4200" b="0" i="1" dirty="0">
                <a:solidFill>
                  <a:srgbClr val="001320"/>
                </a:solidFill>
                <a:effectLst/>
                <a:latin typeface="Cardo"/>
              </a:rPr>
              <a:t> (f.)</a:t>
            </a:r>
            <a:r>
              <a:rPr lang="el-GR" sz="4200" b="0" i="1" dirty="0">
                <a:solidFill>
                  <a:srgbClr val="001320"/>
                </a:solidFill>
                <a:effectLst/>
                <a:latin typeface="Cardo"/>
              </a:rPr>
              <a:t> </a:t>
            </a:r>
            <a:r>
              <a:rPr lang="en-US" sz="4200" i="1" dirty="0">
                <a:latin typeface="Cardo"/>
              </a:rPr>
              <a:t>d</a:t>
            </a:r>
            <a:r>
              <a:rPr lang="en-US" sz="4200" b="0" i="1" dirty="0">
                <a:solidFill>
                  <a:srgbClr val="001320"/>
                </a:solidFill>
                <a:effectLst/>
                <a:latin typeface="Cardo"/>
              </a:rPr>
              <a:t>o?</a:t>
            </a:r>
            <a:r>
              <a:rPr lang="en-US" sz="4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23B44-D86D-B579-0BB8-79F985EE2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359" y="1014382"/>
            <a:ext cx="9144000" cy="268440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They are exemplary at serving others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a) Perform lowly tasks </a:t>
            </a:r>
          </a:p>
          <a:p>
            <a:pPr algn="l"/>
            <a:r>
              <a:rPr lang="en-US" sz="2800" dirty="0"/>
              <a:t>     b) May rule others</a:t>
            </a:r>
          </a:p>
          <a:p>
            <a:pPr algn="l"/>
            <a:r>
              <a:rPr lang="en-US" sz="2800" dirty="0"/>
              <a:t>     c) May be an apostle or minister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They may be male or female</a:t>
            </a:r>
          </a:p>
          <a:p>
            <a:pPr algn="l"/>
            <a:endParaRPr lang="en-US" sz="2800" dirty="0"/>
          </a:p>
        </p:txBody>
      </p:sp>
      <p:pic>
        <p:nvPicPr>
          <p:cNvPr id="4" name="Picture 2" descr="1 7 19 humbleman 1024x683">
            <a:extLst>
              <a:ext uri="{FF2B5EF4-FFF2-40B4-BE49-F238E27FC236}">
                <a16:creationId xmlns:a16="http://schemas.microsoft.com/office/drawing/2014/main" id="{1098FA4A-45C7-8CB3-BCD1-1DFEB3480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6"/>
          <a:stretch/>
        </p:blipFill>
        <p:spPr bwMode="auto">
          <a:xfrm>
            <a:off x="449229" y="3981582"/>
            <a:ext cx="3160746" cy="25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Throne Ruler Chair photo and picture">
            <a:extLst>
              <a:ext uri="{FF2B5EF4-FFF2-40B4-BE49-F238E27FC236}">
                <a16:creationId xmlns:a16="http://schemas.microsoft.com/office/drawing/2014/main" id="{A65E5E1E-557D-E3A3-9347-51606402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59" y="3106357"/>
            <a:ext cx="2782441" cy="384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onfident male and female engineers standing with new architectural project at workplace">
            <a:extLst>
              <a:ext uri="{FF2B5EF4-FFF2-40B4-BE49-F238E27FC236}">
                <a16:creationId xmlns:a16="http://schemas.microsoft.com/office/drawing/2014/main" id="{AE93AF03-FC40-34F2-C53D-8EDDB181A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-476" b="476"/>
          <a:stretch/>
        </p:blipFill>
        <p:spPr bwMode="auto">
          <a:xfrm>
            <a:off x="8295067" y="3886125"/>
            <a:ext cx="3287333" cy="242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8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5F09-932E-C124-90A3-ABA68430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336"/>
            <a:ext cx="10736179" cy="693654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>
                <a:latin typeface="+mn-lt"/>
              </a:rPr>
              <a:t>3. Was Phoebe </a:t>
            </a:r>
            <a:r>
              <a:rPr lang="en-US" sz="4800" i="1" u="sng" dirty="0">
                <a:latin typeface="+mn-lt"/>
              </a:rPr>
              <a:t>Ordained</a:t>
            </a:r>
            <a:r>
              <a:rPr lang="en-US" sz="4800" i="1" dirty="0">
                <a:latin typeface="+mn-lt"/>
              </a:rPr>
              <a:t>? (</a:t>
            </a:r>
            <a:r>
              <a:rPr lang="el-GR" sz="4800" b="0" i="1" dirty="0">
                <a:solidFill>
                  <a:srgbClr val="001320"/>
                </a:solidFill>
                <a:effectLst/>
                <a:latin typeface="+mn-lt"/>
              </a:rPr>
              <a:t>καταστήσῃς</a:t>
            </a:r>
            <a:r>
              <a:rPr lang="en-US" sz="4800" b="0" i="1" dirty="0">
                <a:solidFill>
                  <a:srgbClr val="001320"/>
                </a:solidFill>
                <a:effectLst/>
                <a:latin typeface="+mn-lt"/>
              </a:rPr>
              <a:t>) </a:t>
            </a:r>
            <a:br>
              <a:rPr lang="en-US" sz="4800" i="1" u="sng" dirty="0">
                <a:latin typeface="+mn-lt"/>
              </a:rPr>
            </a:br>
            <a:endParaRPr lang="en-US" sz="4800" i="1" dirty="0">
              <a:latin typeface="+mn-lt"/>
            </a:endParaRPr>
          </a:p>
        </p:txBody>
      </p:sp>
      <p:pic>
        <p:nvPicPr>
          <p:cNvPr id="1026" name="Picture 2" descr="Free photo vertical aerial shot of sea waves hitting the cliff">
            <a:extLst>
              <a:ext uri="{FF2B5EF4-FFF2-40B4-BE49-F238E27FC236}">
                <a16:creationId xmlns:a16="http://schemas.microsoft.com/office/drawing/2014/main" id="{7E94D389-1852-8FF6-AA40-B3296BC0B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38"/>
          <a:stretch/>
        </p:blipFill>
        <p:spPr bwMode="auto">
          <a:xfrm>
            <a:off x="1082842" y="3639879"/>
            <a:ext cx="2073438" cy="19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B0B51C-7A26-7932-0046-F99E7570D38D}"/>
              </a:ext>
            </a:extLst>
          </p:cNvPr>
          <p:cNvSpPr txBox="1"/>
          <p:nvPr/>
        </p:nvSpPr>
        <p:spPr>
          <a:xfrm>
            <a:off x="1147258" y="792163"/>
            <a:ext cx="665722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3600" i="1" dirty="0"/>
              <a:t>3a. Who can doubt God is binary?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Day or night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Land or sea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Plant or animal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Male or female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Heaven or hell</a:t>
            </a:r>
          </a:p>
          <a:p>
            <a:endParaRPr lang="en-US" dirty="0"/>
          </a:p>
        </p:txBody>
      </p:sp>
      <p:pic>
        <p:nvPicPr>
          <p:cNvPr id="1028" name="Picture 4" descr="deer standing on hind legs and eating cherries - deer eating grass stock pictures, royalty-free photos &amp; images">
            <a:extLst>
              <a:ext uri="{FF2B5EF4-FFF2-40B4-BE49-F238E27FC236}">
                <a16:creationId xmlns:a16="http://schemas.microsoft.com/office/drawing/2014/main" id="{7E26EF05-20CB-AE96-B4E5-FF6635B94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5"/>
          <a:stretch/>
        </p:blipFill>
        <p:spPr bwMode="auto">
          <a:xfrm>
            <a:off x="3656872" y="3685621"/>
            <a:ext cx="1961154" cy="19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oman and man standing on concrete road">
            <a:extLst>
              <a:ext uri="{FF2B5EF4-FFF2-40B4-BE49-F238E27FC236}">
                <a16:creationId xmlns:a16="http://schemas.microsoft.com/office/drawing/2014/main" id="{E02DEEA4-C5E4-39F7-B01D-5B63E292C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7" r="16681"/>
          <a:stretch/>
        </p:blipFill>
        <p:spPr bwMode="auto">
          <a:xfrm>
            <a:off x="6051163" y="3639878"/>
            <a:ext cx="2250626" cy="191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170D08-AC4D-8DDE-C033-69441CBF5CED}"/>
              </a:ext>
            </a:extLst>
          </p:cNvPr>
          <p:cNvSpPr txBox="1"/>
          <p:nvPr/>
        </p:nvSpPr>
        <p:spPr>
          <a:xfrm>
            <a:off x="6304794" y="1956168"/>
            <a:ext cx="5421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God either wants </a:t>
            </a:r>
          </a:p>
          <a:p>
            <a:r>
              <a:rPr lang="en-US" sz="3600" dirty="0"/>
              <a:t>ordained deaconesses…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396616-3D24-2C6B-AAA1-04BAA865AF10}"/>
              </a:ext>
            </a:extLst>
          </p:cNvPr>
          <p:cNvSpPr txBox="1"/>
          <p:nvPr/>
        </p:nvSpPr>
        <p:spPr>
          <a:xfrm>
            <a:off x="2831679" y="5907961"/>
            <a:ext cx="537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Or He doesn’t!</a:t>
            </a:r>
          </a:p>
        </p:txBody>
      </p:sp>
      <p:pic>
        <p:nvPicPr>
          <p:cNvPr id="1034" name="Picture 10" descr="Heaven and Hell - Sign on Blue Sky — Stock Photo, Image">
            <a:extLst>
              <a:ext uri="{FF2B5EF4-FFF2-40B4-BE49-F238E27FC236}">
                <a16:creationId xmlns:a16="http://schemas.microsoft.com/office/drawing/2014/main" id="{67962664-FA68-0B0A-D650-61B9EA2073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3"/>
          <a:stretch/>
        </p:blipFill>
        <p:spPr bwMode="auto">
          <a:xfrm>
            <a:off x="8734926" y="3743312"/>
            <a:ext cx="2444671" cy="18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600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40BC0-D069-0E63-1A7B-85384AA0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16" y="124494"/>
            <a:ext cx="11081084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0" i="1" dirty="0">
                <a:solidFill>
                  <a:srgbClr val="000000"/>
                </a:solidFill>
                <a:effectLst/>
                <a:latin typeface="+mn-lt"/>
              </a:rPr>
              <a:t>3b. How long will we waver between two opinions?</a:t>
            </a:r>
            <a:br>
              <a:rPr lang="en-US" i="1" dirty="0">
                <a:latin typeface="+mn-lt"/>
              </a:rPr>
            </a:br>
            <a:r>
              <a:rPr lang="en-US" i="1" dirty="0">
                <a:latin typeface="+mn-lt"/>
              </a:rPr>
              <a:t>(cf. 1 Kn. 18:21)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03AC4-5DDC-D2FC-0E15-4932A844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916" y="815972"/>
            <a:ext cx="7447547" cy="5917533"/>
          </a:xfrm>
        </p:spPr>
        <p:txBody>
          <a:bodyPr>
            <a:noAutofit/>
          </a:bodyPr>
          <a:lstStyle/>
          <a:p>
            <a:r>
              <a:rPr lang="en-US" dirty="0"/>
              <a:t>If God </a:t>
            </a:r>
            <a:r>
              <a:rPr lang="en-US" i="1" dirty="0"/>
              <a:t>wants</a:t>
            </a:r>
            <a:r>
              <a:rPr lang="en-US" dirty="0"/>
              <a:t> ordained deaconesses, not ordaining them robs them of effectiveness in the church.</a:t>
            </a:r>
          </a:p>
          <a:p>
            <a:endParaRPr lang="en-US" dirty="0"/>
          </a:p>
          <a:p>
            <a:r>
              <a:rPr lang="en-US" dirty="0"/>
              <a:t>If God does </a:t>
            </a:r>
            <a:r>
              <a:rPr lang="en-US" i="1" dirty="0"/>
              <a:t>not</a:t>
            </a:r>
            <a:r>
              <a:rPr lang="en-US" dirty="0"/>
              <a:t> want ordained deaconesses, ordaining them harms them, the office, and the church.</a:t>
            </a:r>
          </a:p>
          <a:p>
            <a:endParaRPr lang="en-US" dirty="0"/>
          </a:p>
          <a:p>
            <a:r>
              <a:rPr lang="en-US" dirty="0"/>
              <a:t>“Agreeing to disagree” divides the church.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Should we pray “God, we will not let You go until You give us agreement on this matter”? (cf. Gen. 32:26)</a:t>
            </a:r>
          </a:p>
        </p:txBody>
      </p:sp>
      <p:pic>
        <p:nvPicPr>
          <p:cNvPr id="2052" name="Picture 4" descr="The word robbery on dollar usa background. Theft and stealing money concept.">
            <a:extLst>
              <a:ext uri="{FF2B5EF4-FFF2-40B4-BE49-F238E27FC236}">
                <a16:creationId xmlns:a16="http://schemas.microsoft.com/office/drawing/2014/main" id="{B61D3695-C66B-C8C6-A591-6DA680A27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77" y="1355480"/>
            <a:ext cx="3407945" cy="226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uzzle Misfit. Yellow and orange puzzle piece wrong for white puzzle royalty free stock images">
            <a:extLst>
              <a:ext uri="{FF2B5EF4-FFF2-40B4-BE49-F238E27FC236}">
                <a16:creationId xmlns:a16="http://schemas.microsoft.com/office/drawing/2014/main" id="{DF442454-153A-293A-24C7-6AA91B13E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77" y="4029058"/>
            <a:ext cx="3407945" cy="227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00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1291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Should Deaconesses  be Ordained?</vt:lpstr>
      <vt:lpstr>1. Does Scripture recognize deaconesses?</vt:lpstr>
      <vt:lpstr>1b. What did Paul ask the church in Rome to do for her?</vt:lpstr>
      <vt:lpstr>Isn’t this precisely the kind of women (single or unmarried) we send overseas on missions? And honor in our churches?   As a minimum, she had earned the title “deaconess” for her services. But was she ordained?  </vt:lpstr>
      <vt:lpstr>2. What is a deacon? (διάκονος)</vt:lpstr>
      <vt:lpstr>PowerPoint Presentation</vt:lpstr>
      <vt:lpstr>2b. So what does a Διακόνους (m.) or Διάκονον (f.) do? </vt:lpstr>
      <vt:lpstr>3. Was Phoebe Ordained? (καταστήσῃς)  </vt:lpstr>
      <vt:lpstr>3b. How long will we waver between two opinions? (cf. 1 Kn. 18:21)</vt:lpstr>
      <vt:lpstr>3c. Prayer regarding this matter (Prov. 2:1-6)</vt:lpstr>
      <vt:lpstr>PowerPoint Presentation</vt:lpstr>
      <vt:lpstr>4a. Ordination constitutes transfer of authority </vt:lpstr>
      <vt:lpstr>4b. Did Phoebe have ordained authority? </vt:lpstr>
      <vt:lpstr>How does lack of ordination unbiblically limit a woman’s service?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Cindy Taymor</dc:creator>
  <cp:lastModifiedBy>Cindy Taymor</cp:lastModifiedBy>
  <cp:revision>41</cp:revision>
  <dcterms:created xsi:type="dcterms:W3CDTF">2023-11-23T20:06:26Z</dcterms:created>
  <dcterms:modified xsi:type="dcterms:W3CDTF">2023-12-02T01:31:49Z</dcterms:modified>
</cp:coreProperties>
</file>